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9144000" cy="5143500" type="screen16x9"/>
  <p:notesSz cx="6858000" cy="9144000"/>
  <p:embeddedFontLst>
    <p:embeddedFont>
      <p:font typeface="Lato" panose="020F0502020204030203" pitchFamily="34" charset="0"/>
      <p:regular r:id="rId72"/>
      <p:bold r:id="rId73"/>
      <p:italic r:id="rId74"/>
      <p:boldItalic r:id="rId75"/>
    </p:embeddedFont>
    <p:embeddedFont>
      <p:font typeface="Playfair Display" pitchFamily="2" charset="77"/>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0E58FF-2A83-40DF-92FC-7B46870088B3}">
  <a:tblStyle styleId="{EA0E58FF-2A83-40DF-92FC-7B46870088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6ab04b377f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6ab04b377f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6ab04b377f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6ab04b377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ab04b377f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6ab04b377f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Although rare, aspiration is the most common reported cause of death under anaesthesia, and accounted for 23% of all cases reported as the ‘primary’ or ‘secondary’ major airway event</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primary anaesthesia events: airway complications leading to death, brain damage, unanticipated ICU admission, or the need for an emergency surgical airway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be53ed1e97_0_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be53ed1e97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Though gastric content values of volume and pH can only be considered </a:t>
            </a:r>
            <a:r>
              <a:rPr lang="en-GB" b="1"/>
              <a:t>surrogate measures of risk,</a:t>
            </a:r>
            <a:r>
              <a:rPr lang="en-GB"/>
              <a:t> more reliable measures are not (and may never be) available</a:t>
            </a:r>
            <a:endParaRPr/>
          </a:p>
          <a:p>
            <a:pPr marL="0" lvl="0" indent="0" algn="l" rtl="0">
              <a:spcBef>
                <a:spcPts val="0"/>
              </a:spcBef>
              <a:spcAft>
                <a:spcPts val="0"/>
              </a:spcAft>
              <a:buNone/>
            </a:pPr>
            <a:r>
              <a:rPr lang="en-GB" b="1"/>
              <a:t>Cochrane Review</a:t>
            </a:r>
            <a:endParaRPr b="1"/>
          </a:p>
          <a:p>
            <a:pPr marL="0" lvl="0" indent="0" algn="l" rtl="0">
              <a:spcBef>
                <a:spcPts val="0"/>
              </a:spcBef>
              <a:spcAft>
                <a:spcPts val="0"/>
              </a:spcAft>
              <a:buNone/>
            </a:pPr>
            <a:endParaRPr b="1"/>
          </a:p>
          <a:p>
            <a:pPr marL="0" lvl="0" indent="0" algn="l" rtl="0">
              <a:spcBef>
                <a:spcPts val="0"/>
              </a:spcBef>
              <a:spcAft>
                <a:spcPts val="0"/>
              </a:spcAft>
              <a:buNone/>
            </a:pPr>
            <a:r>
              <a:rPr lang="en-GB"/>
              <a:t>For aspiration to occur, there needs to be sufficient volume in the stomach to be regurgitated, the protective function of the lower oesophageal sphincter needs to be overcome, and upper airway reflexes that close the glottis should be suppressed or absent. General anaesthesia blunts both lower oesophageal sphincter tone and upper airway reflexes, rendering anaesthetised patients susceptible to pulmonary aspiration.</a:t>
            </a:r>
            <a:endParaRPr/>
          </a:p>
          <a:p>
            <a:pPr marL="0" lvl="0" indent="0" algn="l" rtl="0">
              <a:spcBef>
                <a:spcPts val="0"/>
              </a:spcBef>
              <a:spcAft>
                <a:spcPts val="0"/>
              </a:spcAft>
              <a:buClr>
                <a:schemeClr val="dk1"/>
              </a:buClr>
              <a:buSzPts val="1100"/>
              <a:buFont typeface="Arial"/>
              <a:buNone/>
            </a:pPr>
            <a:r>
              <a:rPr lang="en-GB" b="1"/>
              <a:t>The link between gastric volume and aspiration risk - in search of the Holy Grail?</a:t>
            </a:r>
            <a:endParaRPr b="1"/>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6ab04b377f_0_1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6ab04b377f_0_1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6ab04b377f_0_5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6ab04b377f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6ab04b377f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6ab04b377f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Brady MC, Kinn S, Stuart P, Ness V. Preoperative fasting for adults to prevent perioperative complications. Cochrane Database of Systematic Reviews 2003, Issue 4. Art. No.: CD004423. DOI: 10.1002/14651858.CD004423.</a:t>
            </a:r>
            <a:endParaRPr/>
          </a:p>
          <a:p>
            <a:pPr marL="0" lvl="0" indent="0" algn="l" rtl="0">
              <a:spcBef>
                <a:spcPts val="0"/>
              </a:spcBef>
              <a:spcAft>
                <a:spcPts val="0"/>
              </a:spcAft>
              <a:buNone/>
            </a:pPr>
            <a:endParaRPr/>
          </a:p>
          <a:p>
            <a:pPr marL="0" lvl="0" indent="0" algn="l" rtl="0">
              <a:spcBef>
                <a:spcPts val="0"/>
              </a:spcBef>
              <a:spcAft>
                <a:spcPts val="0"/>
              </a:spcAft>
              <a:buNone/>
            </a:pPr>
            <a:r>
              <a:rPr lang="en-GB"/>
              <a:t>Conducted at the time of NPO is the standard for both clear fluid and solid. Recent guidelines have recommended a shift in fasting policy from the standard 'nil by mouth from midnight' approach to more relaxed policies which permit a period of restricted fluid intake up to a few hours before surgery.</a:t>
            </a:r>
            <a:endParaRPr/>
          </a:p>
          <a:p>
            <a:pPr marL="0" lvl="0" indent="0" algn="l" rtl="0">
              <a:spcBef>
                <a:spcPts val="0"/>
              </a:spcBef>
              <a:spcAft>
                <a:spcPts val="0"/>
              </a:spcAft>
              <a:buNone/>
            </a:pPr>
            <a:r>
              <a:rPr lang="en-GB"/>
              <a:t>To systematically review the effect of different preoperative fasting regimens (duration, type and volume of permitted intake) on perioperative complications and patient wellbeing (including aspiration, regurgitation and related morbidity, thirst, hunger, pain, nausea, vomiting, anxiety) in different adult populations.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6ab04b377f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6ab04b377f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6ab04b377f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6ab04b377f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general the trials included within this review demonstrated a high methodological quality taking adequate steps to ensure the methods of random sequence generation were protected from bias and the assessors of gastric volume or pH had been blinded to whether participants were fasted or not. </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6ab04b377f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6ab04b377f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Only three trials that compared a shortened fluid fast to a standard fast reported the incidence of adverse events and associated morbidity (Gilbert 1995; Hausel 2001a; Hausel 2001b) and six recorded the incidence of regurgitation/ aspiration (Goodwin 1991; Phillips 1993; Søreide 1993a; Søreide 1993b, Hausel 2001a; Hausel 2001b).</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6ab04b377f_0_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6ab04b377f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ab04b377f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6ab04b377f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Based on the timing of intake grouped into: </a:t>
            </a:r>
            <a:endParaRPr/>
          </a:p>
          <a:p>
            <a:pPr marL="457200" lvl="0" indent="-298450" algn="l" rtl="0">
              <a:spcBef>
                <a:spcPts val="0"/>
              </a:spcBef>
              <a:spcAft>
                <a:spcPts val="0"/>
              </a:spcAft>
              <a:buSzPts val="1100"/>
              <a:buChar char="-"/>
            </a:pPr>
            <a:r>
              <a:rPr lang="en-GB"/>
              <a:t>Intake permitted up to 90 minutes</a:t>
            </a:r>
            <a:endParaRPr/>
          </a:p>
          <a:p>
            <a:pPr marL="457200" lvl="0" indent="-298450" algn="l" rtl="0">
              <a:spcBef>
                <a:spcPts val="0"/>
              </a:spcBef>
              <a:spcAft>
                <a:spcPts val="0"/>
              </a:spcAft>
              <a:buSzPts val="1100"/>
              <a:buChar char="-"/>
            </a:pPr>
            <a:r>
              <a:rPr lang="en-GB"/>
              <a:t>120-180 minutes </a:t>
            </a:r>
            <a:endParaRPr/>
          </a:p>
          <a:p>
            <a:pPr marL="457200" lvl="0" indent="-298450" algn="l" rtl="0">
              <a:spcBef>
                <a:spcPts val="0"/>
              </a:spcBef>
              <a:spcAft>
                <a:spcPts val="0"/>
              </a:spcAft>
              <a:buSzPts val="1100"/>
              <a:buChar char="-"/>
            </a:pPr>
            <a:r>
              <a:rPr lang="en-GB"/>
              <a:t>Up to 180 minutes</a:t>
            </a:r>
            <a:endParaRPr/>
          </a:p>
          <a:p>
            <a:pPr marL="0" lvl="0" indent="0" algn="l" rtl="0">
              <a:spcBef>
                <a:spcPts val="0"/>
              </a:spcBef>
              <a:spcAft>
                <a:spcPts val="0"/>
              </a:spcAft>
              <a:buNone/>
            </a:pPr>
            <a:endParaRPr/>
          </a:p>
          <a:p>
            <a:pPr marL="0" lvl="0" indent="0" algn="l" rtl="0">
              <a:spcBef>
                <a:spcPts val="0"/>
              </a:spcBef>
              <a:spcAft>
                <a:spcPts val="0"/>
              </a:spcAft>
              <a:buNone/>
            </a:pPr>
            <a:r>
              <a:rPr lang="en-GB"/>
              <a:t>There was however some indication of heterogeneity (p = 0.05). It was evident that mean gastric volume reported by some trials was considerably lower than the volumes reported by other trials. There was little difference between the type, volume and timing of the intake of preoperative fluid but two of the trials had administered an H2-receptor antagonist (ranitidine) co-intervention -&gt; subgroup analysis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t>Fluid (up to 90 minutes preoperatively) v Standard Fast</a:t>
            </a:r>
            <a:endParaRPr/>
          </a:p>
          <a:p>
            <a:pPr marL="457200" lvl="0" indent="-298450" algn="l" rtl="0">
              <a:spcBef>
                <a:spcPts val="0"/>
              </a:spcBef>
              <a:spcAft>
                <a:spcPts val="0"/>
              </a:spcAft>
              <a:buSzPts val="1100"/>
              <a:buChar char="-"/>
            </a:pPr>
            <a:r>
              <a:rPr lang="en-GB"/>
              <a:t>The gastric volume of participants given one of two different amounts of water (150ml and 300-450mls) (total n = 50) was compared to the gastric volume of a standard fasting group (total n = 25) by two trials (Søreide 1993a; Søreide 1993b). On pooling the data there was no evidence of a difference in gastric content volume between the groups (WMD -8.00 mls CI 95%[-25.53, 9.53]).</a:t>
            </a:r>
            <a:endParaRPr/>
          </a:p>
          <a:p>
            <a:pPr marL="0" lvl="0" indent="0" algn="l" rtl="0">
              <a:spcBef>
                <a:spcPts val="0"/>
              </a:spcBef>
              <a:spcAft>
                <a:spcPts val="0"/>
              </a:spcAft>
              <a:buClr>
                <a:schemeClr val="dk1"/>
              </a:buClr>
              <a:buSzPts val="1100"/>
              <a:buFont typeface="Arial"/>
              <a:buNone/>
            </a:pPr>
            <a:r>
              <a:rPr lang="en-GB"/>
              <a:t>Fluid (between 120-180 minutes preoperatively) v Standard Fast </a:t>
            </a:r>
            <a:endParaRPr/>
          </a:p>
          <a:p>
            <a:pPr marL="457200" lvl="0" indent="-298450" algn="l" rtl="0">
              <a:spcBef>
                <a:spcPts val="0"/>
              </a:spcBef>
              <a:spcAft>
                <a:spcPts val="0"/>
              </a:spcAft>
              <a:buSzPts val="1100"/>
              <a:buChar char="-"/>
            </a:pPr>
            <a:r>
              <a:rPr lang="en-GB"/>
              <a:t>20  trials compared the intake of fluids between 120-180 minutes preoperatively (n = 762) and a standard fasting regimen (n = 570). Pseudo-values for five trials were calculated (Maltby 1988; Phillips 1993; Samaan 1989a; Samaan 1989b) but are still awaited for one trial (Read 1991). There was no evidence of a difference between the two groups' gastric volume (WMD -0.84mls CI 95%[-2.77, 1.08]).</a:t>
            </a:r>
            <a:endParaRPr/>
          </a:p>
          <a:p>
            <a:pPr marL="0" lvl="0" indent="0" algn="l" rtl="0">
              <a:spcBef>
                <a:spcPts val="0"/>
              </a:spcBef>
              <a:spcAft>
                <a:spcPts val="0"/>
              </a:spcAft>
              <a:buClr>
                <a:schemeClr val="dk1"/>
              </a:buClr>
              <a:buSzPts val="1100"/>
              <a:buFont typeface="Arial"/>
              <a:buNone/>
            </a:pPr>
            <a:r>
              <a:rPr lang="en-GB"/>
              <a:t>Fluid (120-180 minutes preoperatively) v Standard Fast (No H2- receptor antagonist)</a:t>
            </a:r>
            <a:endParaRPr/>
          </a:p>
          <a:p>
            <a:pPr marL="457200" lvl="0" indent="-298450" algn="l" rtl="0">
              <a:spcBef>
                <a:spcPts val="0"/>
              </a:spcBef>
              <a:spcAft>
                <a:spcPts val="0"/>
              </a:spcAft>
              <a:buSzPts val="1100"/>
              <a:buChar char="-"/>
            </a:pPr>
            <a:r>
              <a:rPr lang="en-GB"/>
              <a:t>Twelve trials compared a shortened fluid fast (fluids between 120-180 minutes preoperatively) to a standard fasting regimen. On pooling the trials there was little difference in the volume of gastric contents collected from the participants permitted a drink two to three hours preoperatively (n = 526) and those that fasted (n = 395) (WMD -2.05mls CI 95%[-5.59, 1.48]). The pseudo-values for Read 1991 are still outstanding and though the mean, median and range for the fluid (24.20, 21.00, 0-70mls) and fasted groups (25.70, 23.00, 0-115mls) is available, this data could not be fully presented within the meta-analysis.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solidFill>
                  <a:schemeClr val="dk1"/>
                </a:solidFill>
              </a:rPr>
              <a:t>Fluid (up to 90 minutes preoperatively) v Standard Fast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Søreide 1993a and Søreide 1993b evaluated the effectiveness of short fluid fast (water up to 90 minutes preoperatively n = 50) and standard fasting regimens (n = 25) in relation to participants' gastric pH. On pooling the results there was no evidence of a difference in pH values between the groups (WMD -0.19, CI 95% [-0.78, 0.40]).</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Fluid (between 120-180 minutes preoperatively) v Standard Fast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Twenty trials evaluated the intake of fluid between 120 and 180 minutes preoperatively by comparing the gastric pH of participants following this shortened fluid fast (n = 633) and a standard fast (n = 499).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There was no evidence of a difference between the groups' gastric pH values (WMD 0.14, CI 95% [-0.04, 0.31]).</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Fluid (120-180 minutes preoperatively) v Standard Fast (No H2-receptor antagonist)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Twelve trials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On pooling the results there was no evidence of a difference in the gastric pH of the participants permitted fluids 2~3 hrs pre-surgery (n=429) and those that continued to fast (n = 344) (WMD 0.16, CI 95% [-0.04, 0.35]).</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ab04b377f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6ab04b377f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Water v Standard Fast (no H2-receptor antagonist)</a:t>
            </a:r>
            <a:endParaRPr/>
          </a:p>
          <a:p>
            <a:pPr marL="457200" lvl="0" indent="-298450" algn="l" rtl="0">
              <a:spcBef>
                <a:spcPts val="0"/>
              </a:spcBef>
              <a:spcAft>
                <a:spcPts val="0"/>
              </a:spcAft>
              <a:buSzPts val="1100"/>
              <a:buChar char="-"/>
            </a:pPr>
            <a:r>
              <a:rPr lang="en-GB"/>
              <a:t>As detailed above, the Samaan 1989a data presented within the meta-analysis is based on pseudo-values while similar calculations are awaited for the Read 1991 data. </a:t>
            </a:r>
            <a:endParaRPr/>
          </a:p>
          <a:p>
            <a:pPr marL="457200" lvl="0" indent="-298450" algn="l" rtl="0">
              <a:spcBef>
                <a:spcPts val="0"/>
              </a:spcBef>
              <a:spcAft>
                <a:spcPts val="0"/>
              </a:spcAft>
              <a:buSzPts val="1100"/>
              <a:buChar char="-"/>
            </a:pPr>
            <a:r>
              <a:rPr lang="en-GB"/>
              <a:t>Nine trials examined whether participants permitted a preoperative drink of water (n = 319) had a lower volume of gastric contents on induction of anaesthesia than those participants that followed a standard fasting regimen (n = 292). This difference was highly statistically significant (p = 0.00002, WMD -6.16 mls CI 95%[-9.41, -2.91]) but is not considered clinically significant.</a:t>
            </a:r>
            <a:endParaRPr/>
          </a:p>
          <a:p>
            <a:pPr marL="0" lvl="0" indent="0" algn="l" rtl="0">
              <a:spcBef>
                <a:spcPts val="0"/>
              </a:spcBef>
              <a:spcAft>
                <a:spcPts val="0"/>
              </a:spcAft>
              <a:buClr>
                <a:schemeClr val="dk1"/>
              </a:buClr>
              <a:buSzPts val="1100"/>
              <a:buFont typeface="Arial"/>
              <a:buNone/>
            </a:pPr>
            <a:r>
              <a:rPr lang="en-GB"/>
              <a:t>Fruit Juice v Standard Fast (no H2-receptor antagonist) </a:t>
            </a:r>
            <a:endParaRPr/>
          </a:p>
          <a:p>
            <a:pPr marL="0" lvl="0" indent="0" algn="l" rtl="0">
              <a:spcBef>
                <a:spcPts val="0"/>
              </a:spcBef>
              <a:spcAft>
                <a:spcPts val="0"/>
              </a:spcAft>
              <a:buClr>
                <a:schemeClr val="dk1"/>
              </a:buClr>
              <a:buSzPts val="1100"/>
              <a:buFont typeface="Arial"/>
              <a:buNone/>
            </a:pPr>
            <a:r>
              <a:rPr lang="en-GB"/>
              <a:t>Participants' gastric volume was measured to compare the preoperative intake of orange juice (n = 50) to a standard fast (n = 50) in one trial (Hutchinson 1988b), but there was no indication of a difference between the groups (WMD 0.50 mls, CI 95% [-6.50,7.50]).</a:t>
            </a:r>
            <a:endParaRPr/>
          </a:p>
          <a:p>
            <a:pPr marL="0" lvl="0" indent="0" algn="l" rtl="0">
              <a:spcBef>
                <a:spcPts val="0"/>
              </a:spcBef>
              <a:spcAft>
                <a:spcPts val="0"/>
              </a:spcAft>
              <a:buClr>
                <a:schemeClr val="dk1"/>
              </a:buClr>
              <a:buSzPts val="1100"/>
              <a:buFont typeface="Arial"/>
              <a:buNone/>
            </a:pPr>
            <a:r>
              <a:rPr lang="en-GB"/>
              <a:t>Other Fluids v Standard Fast (no H2-receptor antagonist)</a:t>
            </a:r>
            <a:endParaRPr/>
          </a:p>
          <a:p>
            <a:pPr marL="0" lvl="0" indent="0" algn="l" rtl="0">
              <a:spcBef>
                <a:spcPts val="0"/>
              </a:spcBef>
              <a:spcAft>
                <a:spcPts val="0"/>
              </a:spcAft>
              <a:buNone/>
            </a:pPr>
            <a:r>
              <a:rPr lang="en-GB"/>
              <a:t>Four trials asked participants in the intervention groups (n = 233) to drink various other types of fluids during the preoperative period - a carbohydrate drink (Hausel 2001b), clear fluids (Splinter 1991; Phillips 1993) or offered participants the choice of water, fruit juice, coffee or tea (Maltby 1988). Control participants (n = 237) continued fasting. Pseudo-values were calculated for two trial data (Phillips 1993; Maltby 1988). On pooling the data there was no evidence of a between group difference in gastric volume (WMD 2.19 mls, CI 95% [-0.63, 5.00]).</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6ab04b377f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6ab04b377f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Water v Standard Fast</a:t>
            </a:r>
            <a:endParaRPr/>
          </a:p>
          <a:p>
            <a:pPr marL="457200" lvl="0" indent="-298450" algn="l" rtl="0">
              <a:spcBef>
                <a:spcPts val="0"/>
              </a:spcBef>
              <a:spcAft>
                <a:spcPts val="0"/>
              </a:spcAft>
              <a:buSzPts val="1100"/>
              <a:buChar char="-"/>
            </a:pPr>
            <a:r>
              <a:rPr lang="en-GB"/>
              <a:t>Fourteen trials evaluated the preoperative intake of water (n = 381) to a standard fast (n = 361) by measuring the pH of the participants' intra-operative gastric contents. Pseudo-values were calculated for four trials' data (Samaan 1989a; Samaan 1989b; Samaan 1989c; Read 1991). Following pooling there was no evidence that gastric pH of participants that drank water preoperatively differed significantly from the pH levels of participants that fasted (WMD 0.09 CI 95% [-0.10, 0.29]). We explored the effect of H2-receptor antagonists on gastric pH in a sub group analysis.</a:t>
            </a:r>
            <a:endParaRPr/>
          </a:p>
          <a:p>
            <a:pPr marL="0" lvl="0" indent="0" algn="l" rtl="0">
              <a:spcBef>
                <a:spcPts val="0"/>
              </a:spcBef>
              <a:spcAft>
                <a:spcPts val="0"/>
              </a:spcAft>
              <a:buClr>
                <a:schemeClr val="dk1"/>
              </a:buClr>
              <a:buSzPts val="1100"/>
              <a:buFont typeface="Arial"/>
              <a:buNone/>
            </a:pPr>
            <a:r>
              <a:rPr lang="en-GB"/>
              <a:t>Water v Standard Fast (No H2-receptor antagonist)</a:t>
            </a:r>
            <a:endParaRPr/>
          </a:p>
          <a:p>
            <a:pPr marL="457200" lvl="0" indent="-298450" algn="l" rtl="0">
              <a:spcBef>
                <a:spcPts val="0"/>
              </a:spcBef>
              <a:spcAft>
                <a:spcPts val="0"/>
              </a:spcAft>
              <a:buSzPts val="1100"/>
              <a:buChar char="-"/>
            </a:pPr>
            <a:r>
              <a:rPr lang="en-GB"/>
              <a:t>Nine trials randomly allocated participants to either the intake of water (n = 271) or a traditional fast (n = 246) and none included a H2-receptor antagonist co-intervention. There was no evidence of a between group difference in gastric pH values (WMD 0.07 CI 95% [-0.15, 0.28]). It is of note that the one trial (McGrady 1988) that found a significant difference between the groups' gastric pH also noted a significant difference between the mean weight of the randomised groups. While the methods of random sequence generation and concealment of allocation were considered adequate, the group permitted a preoperative drink were significantly heavier than the group that fasted.</a:t>
            </a:r>
            <a:endParaRPr/>
          </a:p>
          <a:p>
            <a:pPr marL="0" lvl="0" indent="0" algn="l" rtl="0">
              <a:spcBef>
                <a:spcPts val="0"/>
              </a:spcBef>
              <a:spcAft>
                <a:spcPts val="0"/>
              </a:spcAft>
              <a:buClr>
                <a:schemeClr val="dk1"/>
              </a:buClr>
              <a:buSzPts val="1100"/>
              <a:buFont typeface="Arial"/>
              <a:buNone/>
            </a:pPr>
            <a:r>
              <a:rPr lang="en-GB"/>
              <a:t>Fruit Juice v Standard Fast (no H2-receptor antagonist) </a:t>
            </a:r>
            <a:endParaRPr/>
          </a:p>
          <a:p>
            <a:pPr marL="457200" lvl="0" indent="-298450" algn="l" rtl="0">
              <a:spcBef>
                <a:spcPts val="0"/>
              </a:spcBef>
              <a:spcAft>
                <a:spcPts val="0"/>
              </a:spcAft>
              <a:buSzPts val="1100"/>
              <a:buChar char="-"/>
            </a:pPr>
            <a:r>
              <a:rPr lang="en-GB"/>
              <a:t>Hutchinson 1988b compared the intake of orange juice (n = 46) and a standard fast (n = 49) and found no difference between the groups' post induction gastric pH values (WMD 0.00 CI 95% [-0.50, 0.50]).</a:t>
            </a:r>
            <a:endParaRPr/>
          </a:p>
          <a:p>
            <a:pPr marL="0" lvl="0" indent="0" algn="l" rtl="0">
              <a:spcBef>
                <a:spcPts val="0"/>
              </a:spcBef>
              <a:spcAft>
                <a:spcPts val="0"/>
              </a:spcAft>
              <a:buClr>
                <a:schemeClr val="dk1"/>
              </a:buClr>
              <a:buSzPts val="1100"/>
              <a:buFont typeface="Arial"/>
              <a:buNone/>
            </a:pPr>
            <a:r>
              <a:rPr lang="en-GB"/>
              <a:t>Other Fluids v Standard Fast (no H2-receptor antagonist)</a:t>
            </a:r>
            <a:endParaRPr/>
          </a:p>
          <a:p>
            <a:pPr marL="457200" lvl="0" indent="-298450" algn="l" rtl="0">
              <a:spcBef>
                <a:spcPts val="0"/>
              </a:spcBef>
              <a:spcAft>
                <a:spcPts val="0"/>
              </a:spcAft>
              <a:buSzPts val="1100"/>
              <a:buChar char="-"/>
            </a:pPr>
            <a:r>
              <a:rPr lang="en-GB"/>
              <a:t>The preoperative intake of a carbohydrate drink (Hausel 2001b), clear fluids (Phillips 1993; Splinter 1991) or a choice of water, fruit juice, coffee or tea (Maltby 1988) was compared to a standard fasting regimen. Pseudo-values were calculated for two trials to allow presentation within the meta-analysis (Phillips 1993; Maltby 1988). Using a random effects model to pool the data, the intake of these various fluids resulted in significantly higher gastric pH values than the gastric pH of participants that followed a standard fast (WMD 0.21 CI 95%[0.00, 0.42]). Though the groups' pH values are significantly different (p = 0.04) the between group difference was marginal (0.2 of a pH) and not considered of clinical significance.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6ab04b377f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6ab04b377f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Obesity</a:t>
            </a:r>
            <a:endParaRPr/>
          </a:p>
          <a:p>
            <a:pPr marL="457200" lvl="0" indent="-298450" algn="l" rtl="0">
              <a:spcBef>
                <a:spcPts val="0"/>
              </a:spcBef>
              <a:spcAft>
                <a:spcPts val="0"/>
              </a:spcAft>
              <a:buSzPts val="1100"/>
              <a:buChar char="-"/>
            </a:pPr>
            <a:r>
              <a:rPr lang="en-GB"/>
              <a:t>Participants who were obese (BMI &gt; 30kg m2) were specifically recruited by Maltby/Pytka and randomly allocated to either a standard preoperative fasting regimen (n = 65) or a fasting regimen that included the intake of 300mls of clear fluid up to 180 minutes preoperatively (n = 65). The fasting group had a significantly lower mean gastric volume (29mls) than the group permitted fluid (48mls) (p = 0.001, WMD 19 mls, CI 95% [7.47, 30.53]). </a:t>
            </a:r>
            <a:endParaRPr/>
          </a:p>
          <a:p>
            <a:pPr marL="0" lvl="0" indent="0" algn="l" rtl="0">
              <a:spcBef>
                <a:spcPts val="0"/>
              </a:spcBef>
              <a:spcAft>
                <a:spcPts val="0"/>
              </a:spcAft>
              <a:buClr>
                <a:schemeClr val="dk1"/>
              </a:buClr>
              <a:buSzPts val="1100"/>
              <a:buFont typeface="Arial"/>
              <a:buNone/>
            </a:pPr>
            <a:r>
              <a:rPr lang="en-GB"/>
              <a:t>Postpartum</a:t>
            </a:r>
            <a:endParaRPr/>
          </a:p>
          <a:p>
            <a:pPr marL="457200" lvl="0" indent="-298450" algn="l" rtl="0">
              <a:spcBef>
                <a:spcPts val="0"/>
              </a:spcBef>
              <a:spcAft>
                <a:spcPts val="0"/>
              </a:spcAft>
              <a:buSzPts val="1100"/>
              <a:buChar char="-"/>
            </a:pPr>
            <a:r>
              <a:rPr lang="en-GB"/>
              <a:t>Two trials were based on women one to four days (Somwanshi 1995) and five days postpartum (Lam 1993). Participants were randomised to either receive 150mls of water (n = 70) or to follow a standard fast (n = 70) group. Pseudo-mean and pseudo-standard deviation values were calculated for the Lam 1993 trial and pooled with the results from Somwanshi 1995 trial using a random effects model. There was no evidence of a difference between groups' intra-operative gastric content volume (WMD 1.37ml, CI 95% [-2.71, 5.44]).</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6ab04b377f_0_10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6ab04b377f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6ab04b377f_0_10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6ab04b377f_0_1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Likely due to small sample size - n = 50~90 each group</a:t>
            </a:r>
            <a:endParaRPr/>
          </a:p>
          <a:p>
            <a:pPr marL="0" lvl="0" indent="0" algn="l" rtl="0">
              <a:spcBef>
                <a:spcPts val="0"/>
              </a:spcBef>
              <a:spcAft>
                <a:spcPts val="0"/>
              </a:spcAft>
              <a:buNone/>
            </a:pPr>
            <a:r>
              <a:rPr lang="en-GB"/>
              <a:t>Complete blinding of both participants and assessors as to the intake of food/fluid is difficult, if not impossible, to achieve</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ab04b377f_0_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6ab04b377f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Maltby JR. Fasting from midnight--the history behind the dogma. Best Pract Res Clin Anaesthesiol. 2006 Sep;20(3):363-78. doi: 10.1016/j.bpa.2006.02.001. PMID: 17080690.</a:t>
            </a:r>
            <a:endParaRPr b="1">
              <a:solidFill>
                <a:schemeClr val="dk1"/>
              </a:solidFill>
            </a:endParaRPr>
          </a:p>
          <a:p>
            <a:pPr marL="0" lvl="0" indent="0" algn="l" rtl="0">
              <a:spcBef>
                <a:spcPts val="0"/>
              </a:spcBef>
              <a:spcAft>
                <a:spcPts val="0"/>
              </a:spcAft>
              <a:buNone/>
            </a:pPr>
            <a:r>
              <a:rPr lang="en-GB" b="1">
                <a:solidFill>
                  <a:schemeClr val="dk1"/>
                </a:solidFill>
              </a:rPr>
              <a:t>Soreide E, Eriksson LI, Hirekar G, et al. Pre-operative fasting guidelines: an update. Acta Anaesthesiol Scand 2005; 49: 1041e7</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GB" b="1">
                <a:solidFill>
                  <a:schemeClr val="dk1"/>
                </a:solidFill>
              </a:rPr>
              <a:t>Evidence free zone</a:t>
            </a:r>
            <a:endParaRPr b="1">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6ab04b377f_0_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6ab04b377f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6ab04b377f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6ab04b377f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Fig 4 from </a:t>
            </a:r>
            <a:r>
              <a:rPr lang="en-GB" b="1"/>
              <a:t>Determinants of liquid gastric emptying: comparisons between milk and isocalorically adjusted clear fluids</a:t>
            </a:r>
            <a:endParaRPr b="1"/>
          </a:p>
          <a:p>
            <a:pPr marL="457200" lvl="0" indent="-298450" algn="l" rtl="0">
              <a:spcBef>
                <a:spcPts val="0"/>
              </a:spcBef>
              <a:spcAft>
                <a:spcPts val="0"/>
              </a:spcAft>
              <a:buSzPts val="1100"/>
              <a:buChar char="-"/>
            </a:pPr>
            <a:r>
              <a:rPr lang="en-GB">
                <a:solidFill>
                  <a:schemeClr val="dk1"/>
                </a:solidFill>
              </a:rPr>
              <a:t>Previous studies have shown that 250–300 ml of water leaves the stomach in 30–60 min, and liquid gastric emptying is exponential</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 group: 500 ml of water (0 kcal), O group: 500 ml of 100% orange juice (220 kcal), O+S group: 450 ml of 100% orange juice +50 ml of gum syrup (total: 330 kcal in 500 ml), M group: 500 ml of non-human milk (330 kcal), M+W group: 330 ml of non-human milk +170 ml of water (total: 220 kcal in 500 ml).</a:t>
            </a:r>
            <a:endParaRPr>
              <a:solidFill>
                <a:schemeClr val="dk1"/>
              </a:solidFill>
            </a:endParaRPr>
          </a:p>
          <a:p>
            <a:pPr marL="457200" lvl="0" indent="-298450" algn="l" rtl="0">
              <a:spcBef>
                <a:spcPts val="0"/>
              </a:spcBef>
              <a:spcAft>
                <a:spcPts val="0"/>
              </a:spcAft>
              <a:buClr>
                <a:srgbClr val="FF0000"/>
              </a:buClr>
              <a:buSzPts val="1100"/>
              <a:buChar char="-"/>
            </a:pPr>
            <a:r>
              <a:rPr lang="en-GB">
                <a:solidFill>
                  <a:srgbClr val="FF0000"/>
                </a:solidFill>
              </a:rPr>
              <a:t>If the initial volume of liquid ingested is fixed, it is the energy content (total amount of calories) which is the critical determinant of liquid gastric emptying, regardless of compositional differences in the liquid; the energy content of the liquid ingested may be a primary determinant of the gastric emptying rate rather than the volume.</a:t>
            </a:r>
            <a:endParaRPr>
              <a:solidFill>
                <a:srgbClr val="FF0000"/>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b="1">
                <a:solidFill>
                  <a:schemeClr val="dk1"/>
                </a:solidFill>
              </a:rPr>
              <a:t>gastric emptying scintigraphy:</a:t>
            </a:r>
            <a:r>
              <a:rPr lang="en-GB">
                <a:solidFill>
                  <a:schemeClr val="dk1"/>
                </a:solidFill>
              </a:rPr>
              <a:t> The T1/2 exponential-fit clearance rate ranged from 7 to 19 min (12.4 +/- 3.1 min). For the mean plus 2 SDs, the upper range of normal T1/2 was 18.6, or less than 19 min; for the mean plus 3 SDs, the upper range of normal was 21.8 min, or less than 22 min </a:t>
            </a:r>
            <a:endParaRPr b="1">
              <a:solidFill>
                <a:schemeClr val="dk1"/>
              </a:solidFill>
            </a:endParaRPr>
          </a:p>
          <a:p>
            <a:pPr marL="0" lvl="0" indent="0" algn="l" rtl="0">
              <a:spcBef>
                <a:spcPts val="0"/>
              </a:spcBef>
              <a:spcAft>
                <a:spcPts val="0"/>
              </a:spcAft>
              <a:buNone/>
            </a:pPr>
            <a:r>
              <a:rPr lang="en-GB" b="1">
                <a:solidFill>
                  <a:schemeClr val="dk1"/>
                </a:solidFill>
              </a:rPr>
              <a:t>Ziessman HA, Chander A, Clarke JO, Ramos A, Wahl RL. The added diagnostic value of liquid gastric emptying compared with solid emptying alone. J Nucl Med. 2009 May;50(5):726-31. doi: 10.2967/jnumed.108.059790. Epub 2009 Apr 16. PMID: 19372480.</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It takes about 5 half-lives for a drug to be roughly 97% eliminated (50% → 75% → 87.5% → 93.75% → 96.875%)</a:t>
            </a:r>
            <a:endParaRPr/>
          </a:p>
          <a:p>
            <a:pPr marL="0" lvl="0" indent="0" algn="l" rtl="0">
              <a:spcBef>
                <a:spcPts val="0"/>
              </a:spcBef>
              <a:spcAft>
                <a:spcPts val="0"/>
              </a:spcAft>
              <a:buNone/>
            </a:pPr>
            <a:r>
              <a:rPr lang="en-GB"/>
              <a:t>Table 1: T0.7, T0.5, and T0.3 are epigastric impedance had decreased to 70%, 50% and 30% of the maximum deflection</a:t>
            </a:r>
            <a:endParaRPr/>
          </a:p>
          <a:p>
            <a:pPr marL="0" lvl="0" indent="0" algn="l" rtl="0">
              <a:spcBef>
                <a:spcPts val="0"/>
              </a:spcBef>
              <a:spcAft>
                <a:spcPts val="0"/>
              </a:spcAft>
              <a:buNone/>
            </a:pPr>
            <a:r>
              <a:rPr lang="en-GB"/>
              <a:t>O’Sullivan GM, Sutton AJ, Thompson SA, Carrie LE, Bullingham RE. </a:t>
            </a:r>
            <a:r>
              <a:rPr lang="en-GB" b="1"/>
              <a:t>Noninvasive measurement of gastric emptying in obstetric patients. </a:t>
            </a:r>
            <a:r>
              <a:rPr lang="en-GB"/>
              <a:t>Anesth Analg 1987; 66: 505 – 11</a:t>
            </a:r>
            <a:endParaRPr/>
          </a:p>
          <a:p>
            <a:pPr marL="0" lvl="0" indent="0" algn="l" rtl="0">
              <a:spcBef>
                <a:spcPts val="0"/>
              </a:spcBef>
              <a:spcAft>
                <a:spcPts val="0"/>
              </a:spcAft>
              <a:buNone/>
            </a:pPr>
            <a:endParaRPr/>
          </a:p>
          <a:p>
            <a:pPr marL="0" lvl="0" indent="0" algn="l" rtl="0">
              <a:spcBef>
                <a:spcPts val="0"/>
              </a:spcBef>
              <a:spcAft>
                <a:spcPts val="0"/>
              </a:spcAft>
              <a:buNone/>
            </a:pPr>
            <a:r>
              <a:rPr lang="en-GB" b="1">
                <a:solidFill>
                  <a:schemeClr val="dk1"/>
                </a:solidFill>
              </a:rPr>
              <a:t>What is the manner of gastric emptying after ingestion of liquids with differences in the volume under uniform glucose-based energy content?</a:t>
            </a:r>
            <a:endParaRPr b="1">
              <a:solidFill>
                <a:schemeClr val="dk1"/>
              </a:solidFill>
            </a:endParaRPr>
          </a:p>
          <a:p>
            <a:pPr marL="0" lvl="0" indent="0" algn="l" rtl="0">
              <a:spcBef>
                <a:spcPts val="0"/>
              </a:spcBef>
              <a:spcAft>
                <a:spcPts val="0"/>
              </a:spcAft>
              <a:buNone/>
            </a:pPr>
            <a:r>
              <a:rPr lang="en-GB">
                <a:solidFill>
                  <a:schemeClr val="dk1"/>
                </a:solidFill>
              </a:rPr>
              <a:t>The mean gastric volume decreased exponentially to nearly 0 ml 70 min after ingestion in the 200 ml group, 90 min in the 400 ml group, and 100 min in the 600 ml group. The volume of liquid ingested with a uniform glucose-based energy content is a critical determinant of liquid gastric emptying. The gastric emptying time may be predicted following the ingestion of an isocaloric liquid with any volume over a predefined range once a gastric emptying curve following the ingestion of a liquid has been plotted on a graph.</a:t>
            </a: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6ab04b377f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6ab04b377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given the risk of aspiration is low (% 1 in 7000), any trial would require over 300,000 patients to detect a difference (with 90% power and p &lt; 0.05), assuming that `Sip til Send ́ increases the incidence of aspiration by 10 times.</a:t>
            </a:r>
            <a:endParaRPr/>
          </a:p>
          <a:p>
            <a:pPr marL="0" lvl="0" indent="0" algn="l" rtl="0">
              <a:spcBef>
                <a:spcPts val="0"/>
              </a:spcBef>
              <a:spcAft>
                <a:spcPts val="0"/>
              </a:spcAft>
              <a:buNone/>
            </a:pPr>
            <a:r>
              <a:rPr lang="en-GB" b="1"/>
              <a:t>The effect of a `Sip til Send ́ policy on patient satisfaction: a quality improvement project</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be53ed1e97_0_6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be53ed1e97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Fluid fasting audit in NHS Tayside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6ab04b377f_0_5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6ab04b377f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6ab04b377f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6ab04b377f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Large scale, retrospective observational study looking at one paediatric anaesthesia unit in one hospital that has been implementing a liberal fasting regime (allowed to drink clear fluid until called to OT) for &gt;a decade</a:t>
            </a:r>
            <a:endParaRPr/>
          </a:p>
          <a:p>
            <a:pPr marL="0" lvl="0" indent="0" algn="l" rtl="0">
              <a:spcBef>
                <a:spcPts val="0"/>
              </a:spcBef>
              <a:spcAft>
                <a:spcPts val="0"/>
              </a:spcAft>
              <a:buNone/>
            </a:pPr>
            <a:endParaRPr/>
          </a:p>
          <a:p>
            <a:pPr marL="0" lvl="0" indent="0" algn="l" rtl="0">
              <a:spcBef>
                <a:spcPts val="0"/>
              </a:spcBef>
              <a:spcAft>
                <a:spcPts val="0"/>
              </a:spcAft>
              <a:buNone/>
            </a:pPr>
            <a:r>
              <a:rPr lang="en-GB"/>
              <a:t>Low incidence of pulmonary aspiration in children allowed intake of clear fluids until called to the operating suite</a:t>
            </a:r>
            <a:endParaRPr/>
          </a:p>
          <a:p>
            <a:pPr marL="0" lvl="0" indent="0" algn="l" rtl="0">
              <a:spcBef>
                <a:spcPts val="0"/>
              </a:spcBef>
              <a:spcAft>
                <a:spcPts val="0"/>
              </a:spcAft>
              <a:buNone/>
            </a:pPr>
            <a:r>
              <a:rPr lang="en-GB"/>
              <a:t>Liberalizing clear fluid intake has been demonstrated to have a similar risk of pulmonary aspiration</a:t>
            </a:r>
            <a:endParaRPr/>
          </a:p>
          <a:p>
            <a:pPr marL="0" lvl="0" indent="0" algn="l" rtl="0">
              <a:spcBef>
                <a:spcPts val="0"/>
              </a:spcBef>
              <a:spcAft>
                <a:spcPts val="0"/>
              </a:spcAft>
              <a:buNone/>
            </a:pPr>
            <a:r>
              <a:rPr lang="en-GB" b="1"/>
              <a:t>Andersson H, Hellstrom PM, Frykholm P. Introducing the 6-4-0 fasting regimen and the incidence of prolonged preoperative fasting in children. Pediatric Anesthesia 2018; 28: 46–52.</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Method: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Elective pediatric procedures over 5yr period (January 2008 - December 2013)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Retrospectively examined by reviewing anesthesia charts and discharge notes in eMR.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All notes from the care event and available chest x-rays were examined for cases showing vomiting, regurgitation, and/or aspiration.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Exclusion criteria: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Neonates cared for in the NICU - follow other fasting regimes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Emergency surgery</a:t>
            </a:r>
            <a:endParaRPr b="1"/>
          </a:p>
          <a:p>
            <a:pPr marL="457200" lvl="0" indent="-298450" algn="l" rtl="0">
              <a:spcBef>
                <a:spcPts val="0"/>
              </a:spcBef>
              <a:spcAft>
                <a:spcPts val="0"/>
              </a:spcAft>
              <a:buClr>
                <a:schemeClr val="dk1"/>
              </a:buClr>
              <a:buSzPts val="1100"/>
              <a:buChar char="-"/>
            </a:pPr>
            <a:r>
              <a:rPr lang="en-GB">
                <a:solidFill>
                  <a:schemeClr val="dk1"/>
                </a:solidFill>
              </a:rPr>
              <a:t>Other procedures than surgery, e.g. radiation therapy or radiological examinations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ENT, Ophthalmology, or Neurosurgery - these departments still applied the 6-4-2 fasting routine and slightly different anesthesia methods</a:t>
            </a:r>
            <a:endParaRPr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ab04b377f_0_10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6ab04b377f_0_1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a:solidFill>
                  <a:schemeClr val="dk1"/>
                </a:solidFill>
              </a:rPr>
              <a:t>To detect an increase in incidence from 0.04% to 0.09%, with a 5% significance level and 80% power, a sample size of 9100 patients was required.</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Pulmonary aspiration: children vomiting during anesthesia with observations of gastric contents in the airway and/or showing radiological findings consistent with aspiration and/or symptoms of respiratory distress (i.e., reduced saturation, increased respiratory rate, coughing, or wheezing) after surgery.</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Suspected pulmonary aspiration: children vomiting during anesthesia and showing transient respiratory symptoms such as desaturation or signs as crackles, rales, or obstructive breathing, but WITHOUT symptoms of respiratory distress (i.e., reduced saturation, increased respiratory rate, coughing, or wheezing), or x-ray findings after surgery.</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6ab04b377f_0_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6ab04b377f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ab04b377f_0_4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6ab04b377f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Harnett C, Connors J, Kelly S, Tan T, Howle R. Evaluation of the 'Sip Til Send' regimen before elective caesarean delivery using bedside gastric ultrasound: A paired cohort pragmatic study. Eur J Anaesthesiol. 2024 Feb 1;41(2):129-135. doi: 10.1097/EJA.0000000000001926. Epub 2023 Nov 20. PMID: 37982593.</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t>OBJECTIVES To compare residual gastric volumes in fully fasted non-labouring parturients before elective caesarean delivery with the ‘Sip Til Send’ with water liberal drinking protocol. Our hypothesis was the ‘Sip Til Send’ would be </a:t>
            </a:r>
            <a:r>
              <a:rPr lang="en-GB" b="1"/>
              <a:t>noninferior</a:t>
            </a:r>
            <a:r>
              <a:rPr lang="en-GB"/>
              <a:t> to standard fasting at minimising the residual gastric volume immediately before surgery.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DESIGN A paired cohort prospective observational pragmatic study using gastric ultrasound, analysed by an operator blinded to the fasting status of each scan.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SETTING A tertiary maternity hospital in Dublin, Ireland. The study was conducted between January and June 2023.</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PARTICIPANTS Pregnant women about to undergo elective caesarean delivery who had followed ESAIC fasting guidelines before admission.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INTERVENTIONS </a:t>
            </a:r>
            <a:endParaRPr/>
          </a:p>
          <a:p>
            <a:pPr marL="0" lvl="0" indent="0" algn="l" rtl="0">
              <a:spcBef>
                <a:spcPts val="0"/>
              </a:spcBef>
              <a:spcAft>
                <a:spcPts val="0"/>
              </a:spcAft>
              <a:buNone/>
            </a:pPr>
            <a:r>
              <a:rPr lang="en-GB"/>
              <a:t>Each participant underwent two pairs (semi-recumbent and the semi-recumbent right lateral positions) of standardised ultrasound examinations of the gastric antrum. The first pair of scans occurred on admission before the ‘Sip Til Send’ protocol commenced, the other pair just before spinal anaesthesia for caesarean delivery, after a variable time following the ‘Sip Til Send’ protocol</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6ab04b377f_0_1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6ab04b377f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exclusion criteria were documented ineligibility for ‘Sip Til Send’, previous gastric or oesophageal surgery, patient refusal and inability to understand written English.</a:t>
            </a:r>
            <a:endParaRPr/>
          </a:p>
          <a:p>
            <a:pPr marL="0" lvl="0" indent="0" algn="l" rtl="0">
              <a:spcBef>
                <a:spcPts val="0"/>
              </a:spcBef>
              <a:spcAft>
                <a:spcPts val="0"/>
              </a:spcAft>
              <a:buNone/>
            </a:pPr>
            <a:endParaRPr/>
          </a:p>
          <a:p>
            <a:pPr marL="0" lvl="0" indent="0" algn="l" rtl="0">
              <a:spcBef>
                <a:spcPts val="0"/>
              </a:spcBef>
              <a:spcAft>
                <a:spcPts val="0"/>
              </a:spcAft>
              <a:buNone/>
            </a:pPr>
            <a:r>
              <a:rPr lang="en-GB">
                <a:solidFill>
                  <a:schemeClr val="dk1"/>
                </a:solidFill>
              </a:rPr>
              <a:t>The sample size was calculated from the combined data of two previous studies from the same institution, yielding a mean right lateral antral CSA of 4.43 cm2 and standard deviation of 1.51 cm2. Using a 20% non-inferiority limit, which equated to 0.88cm2 and an estimated volume difference of 20 ml, 50 women were required to detect a difference with a significance of 0.05 and power of 0.9. Our aim was to recruit 55 women to allow for attrition.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6ab04b377f_0_7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6ab04b377f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antral CSA on ultrasound demonstrates good linear correlation with gastric volume in parturients, making it an ideal surrogate measurement to use. Right lateral positioning is required to achieve the best results because antral CSA measured in the right-lateral semi- recumbent position correlates better with gastric volume than in the semi-recumbent position: however, linear regression modelling using both as covariates achieves the best correlation.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GB"/>
              <a:t>Mean baseline volume in a healthy fasted adult is about 0.5–0.8 ml/kg, with a 95%CI of 1.2–1.5 ml/kg</a:t>
            </a:r>
            <a:endParaRPr/>
          </a:p>
          <a:p>
            <a:pPr marL="457200" lvl="0" indent="-298450" algn="l" rtl="0">
              <a:spcBef>
                <a:spcPts val="0"/>
              </a:spcBef>
              <a:spcAft>
                <a:spcPts val="0"/>
              </a:spcAft>
              <a:buSzPts val="1100"/>
              <a:buChar char="-"/>
            </a:pPr>
            <a:r>
              <a:rPr lang="en-GB"/>
              <a:t>Ultrasound studies confirm that </a:t>
            </a:r>
            <a:r>
              <a:rPr lang="en-GB">
                <a:solidFill>
                  <a:srgbClr val="FF0000"/>
                </a:solidFill>
              </a:rPr>
              <a:t>gastric volumes of up to 1.5 ml/kg are normal in healthy fasted individuals with baseline risk. </a:t>
            </a:r>
            <a:r>
              <a:rPr lang="en-GB" b="1">
                <a:solidFill>
                  <a:srgbClr val="FF0000"/>
                </a:solidFill>
              </a:rPr>
              <a:t>This threshold corresponds to the 95–97th percentile of the healthy population</a:t>
            </a:r>
            <a:endParaRPr b="1">
              <a:solidFill>
                <a:srgbClr val="FF0000"/>
              </a:solidFill>
            </a:endParaRPr>
          </a:p>
          <a:p>
            <a:pPr marL="457200" lvl="0" indent="-298450" algn="l" rtl="0">
              <a:spcBef>
                <a:spcPts val="0"/>
              </a:spcBef>
              <a:spcAft>
                <a:spcPts val="0"/>
              </a:spcAft>
              <a:buSzPts val="1100"/>
              <a:buChar char="-"/>
            </a:pPr>
            <a:r>
              <a:rPr lang="en-GB"/>
              <a:t>It is highly specific for ingestion of food or fluids since no more than 3–5% of fasted individuals will have a volume &gt; 1.5 ml/kg. Even this threshold may be rather conservative; the true value of gastric volume that increases aspiration risk in humans is not currently known and might be higher.</a:t>
            </a:r>
            <a:endParaRPr/>
          </a:p>
          <a:p>
            <a:pPr marL="0" lvl="0" indent="0" algn="l" rtl="0">
              <a:spcBef>
                <a:spcPts val="0"/>
              </a:spcBef>
              <a:spcAft>
                <a:spcPts val="0"/>
              </a:spcAft>
              <a:buNone/>
            </a:pPr>
            <a:r>
              <a:rPr lang="en-GB"/>
              <a:t>Anaesthesia - 2017 - Van de Putte - The link between gastric volume and aspiration risk  In search of the Holy Grail</a:t>
            </a:r>
            <a:endParaRPr/>
          </a:p>
          <a:p>
            <a:pPr marL="0" lvl="0" indent="0" algn="l" rtl="0">
              <a:spcBef>
                <a:spcPts val="0"/>
              </a:spcBef>
              <a:spcAft>
                <a:spcPts val="0"/>
              </a:spcAft>
              <a:buNone/>
            </a:pPr>
            <a:endParaRPr/>
          </a:p>
          <a:p>
            <a:pPr marL="0" lvl="0" indent="0" algn="l" rtl="0">
              <a:spcBef>
                <a:spcPts val="0"/>
              </a:spcBef>
              <a:spcAft>
                <a:spcPts val="0"/>
              </a:spcAft>
              <a:buNone/>
            </a:pPr>
            <a:r>
              <a:rPr lang="en-GB" b="1"/>
              <a:t>Perlas grading</a:t>
            </a:r>
            <a:r>
              <a:rPr lang="en-GB"/>
              <a:t> indicates the qualitative presence of fluid in the antrum when assessed in supine and right lateral positions.15,16 Perlas 0 is assigned when no fluid is visualised in either position, Perlas 1 when fluid is visualised in the right lateral but not supine positions and Perlas 2 when fluid is visualised in both positions.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6ab04b377f_0_7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6ab04b377f_0_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6ab04b377f_0_7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6ab04b377f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 differences were observed between groups in the estimated gastric volume or the incidence of gastric volume &gt;1.5 ml/kg.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6ab04b377f_0_7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6ab04b377f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were no correlations identified between the time spent ‘Sip Til Send’ fasting and either the estimated gastric volume before surgery or the change in estimated gastric volume between scans (r = -0.068, P = 0.628; r = 0.027, P = 0.843; Fig. 3).</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6ab04b377f_0_4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6ab04b377f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Implemented in Dec 2021 after clinical governance approval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Exclusion</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Patients with delayed gastric emptying (including diabetes/renal failure with gastroparesis)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Any relevant oesophageal pathology (e.g. severe GORD, hiatus hernia, achalasia, obstructing lesions, etc.)</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Significant dementia or learning disabilities (or similar) where 30ml sip instructions may not be adhered to</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Any surgical contraindications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6ab04b377f_0_7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6ab04b377f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6ab04b377f_0_7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6ab04b377f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The paired nature of the study design means each participant acted as their own control; however, all participants underwent an overnight fast before initiation on ‘Sip Til Send’ and the impact of one fasting method has on the other cannot be accounted for without inclusion of a second group that undergo ‘Sip Til Send’ before fully fasting, which would not have been feasible. </a:t>
            </a:r>
            <a:endParaRPr/>
          </a:p>
          <a:p>
            <a:pPr marL="457200" lvl="0" indent="-298450" algn="l" rtl="0">
              <a:spcBef>
                <a:spcPts val="0"/>
              </a:spcBef>
              <a:spcAft>
                <a:spcPts val="0"/>
              </a:spcAft>
              <a:buSzPts val="1100"/>
              <a:buChar char="-"/>
            </a:pPr>
            <a:r>
              <a:rPr lang="en-GB"/>
              <a:t>No safety outcome data during the study such as nausea and vomiting due to the confounding aspects of the anaesthesia technique (e.g. use of ergometrine). No incidents of gastric aspiration occurred during the conduct of this study.</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6ab04b377f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6ab04b377f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b="1">
                <a:solidFill>
                  <a:schemeClr val="dk1"/>
                </a:solidFill>
              </a:rPr>
              <a:t>Unrestricted drinking before surgery: an iterative quality improvement study</a:t>
            </a:r>
            <a:endParaRPr b="1">
              <a:solidFill>
                <a:schemeClr val="dk1"/>
              </a:solidFill>
            </a:endParaRPr>
          </a:p>
          <a:p>
            <a:pPr marL="0" lvl="0" indent="0" algn="l" rtl="0">
              <a:spcBef>
                <a:spcPts val="0"/>
              </a:spcBef>
              <a:spcAft>
                <a:spcPts val="0"/>
              </a:spcAft>
              <a:buNone/>
            </a:pPr>
            <a:r>
              <a:rPr lang="en-GB" b="1">
                <a:solidFill>
                  <a:schemeClr val="dk1"/>
                </a:solidFill>
              </a:rPr>
              <a:t>Cochrane Review</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6ab04b377f_0_8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6ab04b377f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Van de Putte P, Vernieuwe L, Jerjir A, Verschueren L, Tacken M, Perlas A. When fasted is not empty: a retrospective cohort study of gastric content in fasted surgical patients. Br J Anaesth 2017; 118: 363e71</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be53ed1e97_0_6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be53ed1e97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ASA update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6ab04b377f_0_8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6ab04b377f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McCracken GC, Montgomery J. Postoperative nausea and vomiting after unrestricted clear fluids before day surgery: A retrospective analysis. Eur J Anaesthesiol. 2018 May;35(5):337-342. doi: 10.1097/EJA.0000000000000760. PMID: 29232253.</a:t>
            </a:r>
            <a:endParaRPr/>
          </a:p>
          <a:p>
            <a:pPr marL="0" lvl="0" indent="0" algn="l" rtl="0">
              <a:spcBef>
                <a:spcPts val="0"/>
              </a:spcBef>
              <a:spcAft>
                <a:spcPts val="0"/>
              </a:spcAft>
              <a:buNone/>
            </a:pPr>
            <a:endParaRPr/>
          </a:p>
          <a:p>
            <a:pPr marL="0" lvl="0" indent="0" algn="l" rtl="0">
              <a:spcBef>
                <a:spcPts val="0"/>
              </a:spcBef>
              <a:spcAft>
                <a:spcPts val="0"/>
              </a:spcAft>
              <a:buNone/>
            </a:pPr>
            <a:r>
              <a:rPr lang="en-GB"/>
              <a:t>BACKGROUND </a:t>
            </a:r>
            <a:endParaRPr/>
          </a:p>
          <a:p>
            <a:pPr marL="457200" lvl="0" indent="-298450" algn="l" rtl="0">
              <a:spcBef>
                <a:spcPts val="0"/>
              </a:spcBef>
              <a:spcAft>
                <a:spcPts val="0"/>
              </a:spcAft>
              <a:buSzPts val="1100"/>
              <a:buChar char="-"/>
            </a:pPr>
            <a:r>
              <a:rPr lang="en-GB"/>
              <a:t>One day surgery unit commenced an unrestricted fluid policy in </a:t>
            </a:r>
            <a:r>
              <a:rPr lang="en-GB">
                <a:solidFill>
                  <a:schemeClr val="dk1"/>
                </a:solidFill>
              </a:rPr>
              <a:t>October 2014, </a:t>
            </a:r>
            <a:r>
              <a:rPr lang="en-GB"/>
              <a:t>encouraging patients to drink clear fluids up until the time of transfer to theatre.</a:t>
            </a:r>
            <a:endParaRPr/>
          </a:p>
          <a:p>
            <a:pPr marL="0" lvl="0" indent="0" algn="l" rtl="0">
              <a:spcBef>
                <a:spcPts val="0"/>
              </a:spcBef>
              <a:spcAft>
                <a:spcPts val="0"/>
              </a:spcAft>
              <a:buClr>
                <a:schemeClr val="dk1"/>
              </a:buClr>
              <a:buSzPts val="1100"/>
              <a:buFont typeface="Arial"/>
              <a:buNone/>
            </a:pPr>
            <a:r>
              <a:rPr lang="en-GB"/>
              <a:t>OBJECTIVE The aim of this study was to assess the incidence of PONV before and after the change to the unrestricted pre-operative clear oral fluids.</a:t>
            </a:r>
            <a:endParaRPr/>
          </a:p>
          <a:p>
            <a:pPr marL="0" lvl="0" indent="0" algn="l" rtl="0">
              <a:spcBef>
                <a:spcPts val="0"/>
              </a:spcBef>
              <a:spcAft>
                <a:spcPts val="0"/>
              </a:spcAft>
              <a:buClr>
                <a:schemeClr val="dk1"/>
              </a:buClr>
              <a:buSzPts val="1100"/>
              <a:buFont typeface="Arial"/>
              <a:buNone/>
            </a:pPr>
            <a:r>
              <a:rPr lang="en-GB"/>
              <a:t>DESIGN Retrospective, before and after study.</a:t>
            </a:r>
            <a:endParaRPr/>
          </a:p>
          <a:p>
            <a:pPr marL="0" lvl="0" indent="0" algn="l" rtl="0">
              <a:spcBef>
                <a:spcPts val="0"/>
              </a:spcBef>
              <a:spcAft>
                <a:spcPts val="0"/>
              </a:spcAft>
              <a:buNone/>
            </a:pPr>
            <a:r>
              <a:rPr lang="en-GB"/>
              <a:t>SETTING Single district general hospital between November 2013 and February 2016 - </a:t>
            </a:r>
            <a:r>
              <a:rPr lang="en-GB">
                <a:solidFill>
                  <a:schemeClr val="dk1"/>
                </a:solidFill>
              </a:rPr>
              <a:t>This period included at least 12 months either side of the change in drinking policy.</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6ab04b377f_0_8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6ab04b377f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number of patients represents approximately 78% of all patients before the change in fluids policy and 74% after the change. </a:t>
            </a:r>
            <a:endParaRPr/>
          </a:p>
          <a:p>
            <a:pPr marL="0" lvl="0" indent="0" algn="l" rtl="0">
              <a:spcBef>
                <a:spcPts val="0"/>
              </a:spcBef>
              <a:spcAft>
                <a:spcPts val="0"/>
              </a:spcAft>
              <a:buNone/>
            </a:pPr>
            <a:endParaRPr/>
          </a:p>
          <a:p>
            <a:pPr marL="0" lvl="0" indent="0" algn="l" rtl="0">
              <a:spcBef>
                <a:spcPts val="0"/>
              </a:spcBef>
              <a:spcAft>
                <a:spcPts val="0"/>
              </a:spcAft>
              <a:buNone/>
            </a:pPr>
            <a:r>
              <a:rPr lang="en-GB"/>
              <a:t>Data collected: date of surgery, age, sex, American Society of Anesthesiologists (ASA) physical status, surgical specialty, anaesthetic type (including use of total intravenous or volatile anaesthesia, supraglottic airway or tracheal tube, spontaneous or intermittent positive pressure ventilation), surgical procedure(s), anaesthetic start time and time on entry to the postanaesthesia recovery ward. The duration of a procedure was timed from the start of anaesthesia until arrival in the recovery ward. Discharge or unexpected admission information is also collected for every patient. </a:t>
            </a:r>
            <a:endParaRPr/>
          </a:p>
          <a:p>
            <a:pPr marL="0" lvl="0" indent="0" algn="l" rtl="0">
              <a:spcBef>
                <a:spcPts val="0"/>
              </a:spcBef>
              <a:spcAft>
                <a:spcPts val="0"/>
              </a:spcAft>
              <a:buNone/>
            </a:pPr>
            <a:r>
              <a:rPr lang="en-GB"/>
              <a:t>Data not collected: BMI, smoking status, previous postoperative nausea and vomiting, nor susceptibility to motion sickness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6ab04b377f_0_8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6ab04b377f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Majority ASA1~2</a:t>
            </a:r>
            <a:endParaRPr/>
          </a:p>
          <a:p>
            <a:pPr marL="457200" lvl="0" indent="-298450" algn="l" rtl="0">
              <a:spcBef>
                <a:spcPts val="0"/>
              </a:spcBef>
              <a:spcAft>
                <a:spcPts val="0"/>
              </a:spcAft>
              <a:buSzPts val="1100"/>
              <a:buChar char="-"/>
            </a:pPr>
            <a:r>
              <a:rPr lang="en-GB"/>
              <a:t>Majority cases used TIVA</a:t>
            </a:r>
            <a:endParaRPr/>
          </a:p>
          <a:p>
            <a:pPr marL="457200" lvl="0" indent="-298450" algn="l" rtl="0">
              <a:spcBef>
                <a:spcPts val="0"/>
              </a:spcBef>
              <a:spcAft>
                <a:spcPts val="0"/>
              </a:spcAft>
              <a:buSzPts val="1100"/>
              <a:buChar char="-"/>
            </a:pPr>
            <a:r>
              <a:rPr lang="en-GB"/>
              <a:t>Good spread of different specialties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6ab04b377f_0_8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6ab04b377f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No significant difference in proportion of subgroups</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6ab04b377f_0_8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6ab04b377f_0_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Fig. 1</a:t>
            </a:r>
            <a:endParaRPr/>
          </a:p>
          <a:p>
            <a:pPr marL="0" lvl="0" indent="0" algn="l" rtl="0">
              <a:spcBef>
                <a:spcPts val="0"/>
              </a:spcBef>
              <a:spcAft>
                <a:spcPts val="0"/>
              </a:spcAft>
              <a:buClr>
                <a:schemeClr val="dk1"/>
              </a:buClr>
              <a:buSzPts val="1100"/>
              <a:buFont typeface="Arial"/>
              <a:buNone/>
            </a:pPr>
            <a:r>
              <a:rPr lang="en-GB"/>
              <a:t>Continuous series of patients who were nauseated (black bar) or not (no bar). The change point is depicted by the vertical red line (patient 6429). The change in fluids policy crossover period is shaded blue.</a:t>
            </a:r>
            <a:endParaRPr/>
          </a:p>
          <a:p>
            <a:pPr marL="0" lvl="0" indent="0" algn="l" rtl="0">
              <a:spcBef>
                <a:spcPts val="0"/>
              </a:spcBef>
              <a:spcAft>
                <a:spcPts val="0"/>
              </a:spcAft>
              <a:buNone/>
            </a:pPr>
            <a:r>
              <a:rPr lang="en-GB"/>
              <a:t>Fig. 2</a:t>
            </a:r>
            <a:endParaRPr/>
          </a:p>
          <a:p>
            <a:pPr marL="0" lvl="0" indent="0" algn="l" rtl="0">
              <a:spcBef>
                <a:spcPts val="0"/>
              </a:spcBef>
              <a:spcAft>
                <a:spcPts val="0"/>
              </a:spcAft>
              <a:buNone/>
            </a:pPr>
            <a:r>
              <a:rPr lang="en-GB"/>
              <a:t>Continuous series of patients who vomited (black bar) or not (no bar). The change point is depicted by the vertical red line (patient 6000). The change in fluids policy crossover period is shaded blue.</a:t>
            </a:r>
            <a:endParaRPr/>
          </a:p>
          <a:p>
            <a:pPr marL="0" lvl="0" indent="0" algn="l" rtl="0">
              <a:spcBef>
                <a:spcPts val="0"/>
              </a:spcBef>
              <a:spcAft>
                <a:spcPts val="0"/>
              </a:spcAft>
              <a:buNone/>
            </a:pPr>
            <a:endParaRPr/>
          </a:p>
          <a:p>
            <a:pPr marL="0" lvl="0" indent="0" algn="l" rtl="0">
              <a:spcBef>
                <a:spcPts val="0"/>
              </a:spcBef>
              <a:spcAft>
                <a:spcPts val="0"/>
              </a:spcAft>
              <a:buNone/>
            </a:pPr>
            <a:r>
              <a:rPr lang="en-GB"/>
              <a:t>We used the ‘cpt.meanvar’ function (Poisson distribution) ‘changepoint’ to determine whether there was a ‘point change’ or inflection in the rate of nausea or vomiting between November 2013 and February 2016 (including any crossover period)</a:t>
            </a:r>
            <a:endParaRPr/>
          </a:p>
          <a:p>
            <a:pPr marL="0" lvl="0" indent="0" algn="l" rtl="0">
              <a:spcBef>
                <a:spcPts val="0"/>
              </a:spcBef>
              <a:spcAft>
                <a:spcPts val="0"/>
              </a:spcAft>
              <a:buClr>
                <a:schemeClr val="dk1"/>
              </a:buClr>
              <a:buSzPts val="1100"/>
              <a:buFont typeface="Arial"/>
              <a:buNone/>
            </a:pPr>
            <a:r>
              <a:rPr lang="en-GB"/>
              <a:t>A ‘changepoint’ reduction in nausea was centred on 5 February 2015 (Fig. 1) and a change- point reduction in vomiting centred on 7 January 2015 (Fig. 2), both of which were within our predefined crossover period.</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be53ed1e97_0_6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be53ed1e97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Last drink till arrival at the anaesthetic room</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6ab04b377f_0_8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6ab04b377f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Fig. 3</a:t>
            </a:r>
            <a:endParaRPr/>
          </a:p>
          <a:p>
            <a:pPr marL="0" lvl="0" indent="0" algn="l" rtl="0">
              <a:spcBef>
                <a:spcPts val="0"/>
              </a:spcBef>
              <a:spcAft>
                <a:spcPts val="0"/>
              </a:spcAft>
              <a:buNone/>
            </a:pPr>
            <a:r>
              <a:rPr lang="en-GB"/>
              <a:t>Monthly incidence (percentage rate) of postoperative nausea in day surgery pathway patients (crossover period bordered by vertical dashed lines).</a:t>
            </a:r>
            <a:endParaRPr/>
          </a:p>
          <a:p>
            <a:pPr marL="0" lvl="0" indent="0" algn="l" rtl="0">
              <a:spcBef>
                <a:spcPts val="0"/>
              </a:spcBef>
              <a:spcAft>
                <a:spcPts val="0"/>
              </a:spcAft>
              <a:buNone/>
            </a:pPr>
            <a:r>
              <a:rPr lang="en-GB">
                <a:solidFill>
                  <a:schemeClr val="dk1"/>
                </a:solidFill>
              </a:rPr>
              <a:t>Fig. 4</a:t>
            </a:r>
            <a:endParaRPr>
              <a:solidFill>
                <a:schemeClr val="dk1"/>
              </a:solidFill>
            </a:endParaRPr>
          </a:p>
          <a:p>
            <a:pPr marL="0" lvl="0" indent="0" algn="l" rtl="0">
              <a:spcBef>
                <a:spcPts val="0"/>
              </a:spcBef>
              <a:spcAft>
                <a:spcPts val="0"/>
              </a:spcAft>
              <a:buNone/>
            </a:pPr>
            <a:r>
              <a:rPr lang="en-GB">
                <a:solidFill>
                  <a:schemeClr val="dk1"/>
                </a:solidFill>
              </a:rPr>
              <a:t>Monthly incidence (percentage rate) of postoperative vomiting in day surgery pathway patients (crossover period bordered by vertical dashed lines).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6ab04b377f_0_9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6ab04b377f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Multivariate regression analysis demonstrated a statistically significant reduction in both postoperative nausea and vomiting when fluids were unrestricted: </a:t>
            </a:r>
            <a:endParaRPr/>
          </a:p>
          <a:p>
            <a:pPr marL="457200" lvl="0" indent="-298450" algn="l" rtl="0">
              <a:spcBef>
                <a:spcPts val="0"/>
              </a:spcBef>
              <a:spcAft>
                <a:spcPts val="0"/>
              </a:spcAft>
              <a:buSzPts val="1100"/>
              <a:buChar char="-"/>
            </a:pPr>
            <a:r>
              <a:rPr lang="en-GB"/>
              <a:t>Nausea: adjusted odds ratio (OR) (95% CI) of 0.26 (0.11 to 0.60), P = 0.0016</a:t>
            </a:r>
            <a:endParaRPr/>
          </a:p>
          <a:p>
            <a:pPr marL="457200" lvl="0" indent="-298450" algn="l" rtl="0">
              <a:spcBef>
                <a:spcPts val="0"/>
              </a:spcBef>
              <a:spcAft>
                <a:spcPts val="0"/>
              </a:spcAft>
              <a:buSzPts val="1100"/>
              <a:buChar char="-"/>
            </a:pPr>
            <a:r>
              <a:rPr lang="en-GB"/>
              <a:t>Vomiting: adjusted OR of 0.52 (0.28 to 0.97), P = 0.039</a:t>
            </a:r>
            <a:endParaRPr/>
          </a:p>
          <a:p>
            <a:pPr marL="0" lvl="0" indent="0" algn="l" rtl="0">
              <a:spcBef>
                <a:spcPts val="0"/>
              </a:spcBef>
              <a:spcAft>
                <a:spcPts val="0"/>
              </a:spcAft>
              <a:buNone/>
            </a:pPr>
            <a:r>
              <a:rPr lang="en-GB"/>
              <a:t>There were no differences in rates of nausea and vomiting between the first and second 6 months of each 12 month period.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6ab04b377f_0_9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6ab04b377f_0_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to identify continuous trends in each outcome, independent of our change in fluids policy</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6ab04b377f_0_9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6ab04b377f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BMI 35, history of possible GORD</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6ab04b377f_0_8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6ab04b377f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6ab04b377f_0_8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6ab04b377f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6ab04b377f_0_7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6ab04b377f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Does lack of evidence for &lt;2hr equals no risk?</a:t>
            </a:r>
            <a:endParaRPr/>
          </a:p>
          <a:p>
            <a:pPr marL="0" lvl="0" indent="0" algn="l" rtl="0">
              <a:spcBef>
                <a:spcPts val="0"/>
              </a:spcBef>
              <a:spcAft>
                <a:spcPts val="0"/>
              </a:spcAft>
              <a:buClr>
                <a:schemeClr val="dk1"/>
              </a:buClr>
              <a:buSzPts val="1100"/>
              <a:buFont typeface="Arial"/>
              <a:buNone/>
            </a:pPr>
            <a:r>
              <a:rPr lang="en-GB"/>
              <a:t>Physiological evidence of fluid passing exponential but ?clinical evidence</a:t>
            </a:r>
            <a:endParaRPr/>
          </a:p>
          <a:p>
            <a:pPr marL="0" lvl="0" indent="0" algn="l" rtl="0">
              <a:spcBef>
                <a:spcPts val="0"/>
              </a:spcBef>
              <a:spcAft>
                <a:spcPts val="0"/>
              </a:spcAft>
              <a:buClr>
                <a:schemeClr val="dk1"/>
              </a:buClr>
              <a:buSzPts val="1100"/>
              <a:buFont typeface="Arial"/>
              <a:buNone/>
            </a:pPr>
            <a:r>
              <a:rPr lang="en-GB"/>
              <a:t>At risk population</a:t>
            </a:r>
            <a:endParaRPr/>
          </a:p>
          <a:p>
            <a:pPr marL="0" lvl="0" indent="0" algn="l" rtl="0">
              <a:spcBef>
                <a:spcPts val="0"/>
              </a:spcBef>
              <a:spcAft>
                <a:spcPts val="0"/>
              </a:spcAft>
              <a:buClr>
                <a:schemeClr val="dk1"/>
              </a:buClr>
              <a:buSzPts val="1100"/>
              <a:buFont typeface="Arial"/>
              <a:buNone/>
            </a:pPr>
            <a:r>
              <a:rPr lang="en-GB"/>
              <a:t>Does having RGV = increased risk of aspiration</a:t>
            </a:r>
            <a:endParaRPr/>
          </a:p>
          <a:p>
            <a:pPr marL="0" lvl="0" indent="0" algn="l" rtl="0">
              <a:spcBef>
                <a:spcPts val="0"/>
              </a:spcBef>
              <a:spcAft>
                <a:spcPts val="0"/>
              </a:spcAft>
              <a:buNone/>
            </a:pPr>
            <a:r>
              <a:rPr lang="en-GB"/>
              <a:t>Factors that change the normal physiology </a:t>
            </a:r>
            <a:endParaRPr/>
          </a:p>
          <a:p>
            <a:pPr marL="0" lvl="0" indent="0" algn="l" rtl="0">
              <a:spcBef>
                <a:spcPts val="0"/>
              </a:spcBef>
              <a:spcAft>
                <a:spcPts val="0"/>
              </a:spcAft>
              <a:buNone/>
            </a:pPr>
            <a:endParaRPr/>
          </a:p>
          <a:p>
            <a:pPr marL="0" lvl="0" indent="0" algn="l" rtl="0">
              <a:spcBef>
                <a:spcPts val="0"/>
              </a:spcBef>
              <a:spcAft>
                <a:spcPts val="0"/>
              </a:spcAft>
              <a:buNone/>
            </a:pPr>
            <a:r>
              <a:rPr lang="en-GB"/>
              <a:t>Checketts MR. Fluid fasting before surgery: the ultimate example of medical sophistry? Anaesthesia. 2023 Feb;78(2):147-149. doi: 10.1111/anae.15925. Epub 2022 Dec 8. PMID: 36480436.</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be53ed1e97_0_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be53ed1e97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Adult patients will be encouraged to sip on clear fluids at a rate of 200mLs per hour up until the time they are sent for theatre.</a:t>
            </a:r>
            <a:endParaRPr/>
          </a:p>
          <a:p>
            <a:pPr marL="457200" lvl="0" indent="-298450" algn="l" rtl="0">
              <a:spcBef>
                <a:spcPts val="0"/>
              </a:spcBef>
              <a:spcAft>
                <a:spcPts val="0"/>
              </a:spcAft>
              <a:buSzPts val="1100"/>
              <a:buChar char="●"/>
            </a:pPr>
            <a:r>
              <a:rPr lang="en-GB"/>
              <a:t>Children will be encouraged to sip on clear fluids at a rate of 3 mL/kg/hr (up to 60kg weight) up until the time they are sent for theatre.</a:t>
            </a:r>
            <a:endParaRPr/>
          </a:p>
          <a:p>
            <a:pPr marL="457200" lvl="0" indent="-298450" algn="l" rtl="0">
              <a:spcBef>
                <a:spcPts val="0"/>
              </a:spcBef>
              <a:spcAft>
                <a:spcPts val="0"/>
              </a:spcAft>
              <a:buSzPts val="1100"/>
              <a:buChar char="●"/>
            </a:pPr>
            <a:r>
              <a:rPr lang="en-GB"/>
              <a:t>Fasting times for solids will remain unchanged at 6 hours prior to procedure</a:t>
            </a:r>
            <a:endParaRPr/>
          </a:p>
          <a:p>
            <a:pPr marL="457200" lvl="0" indent="-298450" algn="l" rtl="0">
              <a:spcBef>
                <a:spcPts val="0"/>
              </a:spcBef>
              <a:spcAft>
                <a:spcPts val="0"/>
              </a:spcAft>
              <a:buSzPts val="1100"/>
              <a:buChar char="●"/>
            </a:pPr>
            <a:r>
              <a:rPr lang="en-GB"/>
              <a:t>Exclusion criteria for this policy will be determined based on surgical/patient/anaesthetic factors and clearly highlighted in the implantation policy. This will form part of the education process of the written guidelines.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be53ed1e97_0_6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be53ed1e97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be53ed1e97_0_6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be53ed1e97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Unrestricted drinking before surgery: an iterative quality improvement study - Ruggeberg et al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6b3ea2d81d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6b3ea2d81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6b3ea2d81d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6b3ea2d81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6b3ea2d81d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6b3ea2d81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6b3ea2d81d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6b3ea2d81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6ab04b377f_0_10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6ab04b377f_0_1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6ab04b377f_0_8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6ab04b377f_0_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6ab04b377f_0_1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6ab04b377f_0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c1cae2a27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c1cae2a27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c1cae2a27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c1cae2a27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6b6786c94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6b6786c9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c1cae2a27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c1cae2a27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e53ed1e97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be53ed1e97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Checketts MR. Fluid fasting before surgery: the ultimate example of medical sophistry? Anaesthesia. 2023 Feb;78(2):147-149. doi: 10.1111/anae.15925. Epub 2022 Dec 8. PMID: 36480436.</a:t>
            </a:r>
            <a:endParaRPr/>
          </a:p>
          <a:p>
            <a:pPr marL="0" lvl="0" indent="0" algn="l" rtl="0">
              <a:spcBef>
                <a:spcPts val="0"/>
              </a:spcBef>
              <a:spcAft>
                <a:spcPts val="0"/>
              </a:spcAft>
              <a:buNone/>
            </a:pPr>
            <a:endParaRPr/>
          </a:p>
          <a:p>
            <a:pPr marL="0" lvl="0" indent="0" algn="l" rtl="0">
              <a:spcBef>
                <a:spcPts val="0"/>
              </a:spcBef>
              <a:spcAft>
                <a:spcPts val="0"/>
              </a:spcAft>
              <a:buNone/>
            </a:pPr>
            <a:r>
              <a:rPr lang="en-GB"/>
              <a:t>Has been rolled out to many hospitals in the UK, started in some hospitals in Australia - POWH, Sydney Children’s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be53ed1e97_0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be53ed1e97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management of ‘fasting’ in patients of all ages undergoing anaesthesia and is intended to include general anaesthesia, major regional anaesthesia, or any level of sedation exceeding minimal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be53ed1e97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be53ed1e97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NlxgPRmtQLk&amp;ab_channel=ANZHFRTrainingandEducation"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3"/>
          <p:cNvPicPr preferRelativeResize="0"/>
          <p:nvPr/>
        </p:nvPicPr>
        <p:blipFill rotWithShape="1">
          <a:blip r:embed="rId3">
            <a:alphaModFix/>
          </a:blip>
          <a:srcRect l="30343" t="31160" r="29019" b="13921"/>
          <a:stretch/>
        </p:blipFill>
        <p:spPr>
          <a:xfrm>
            <a:off x="2750075" y="446900"/>
            <a:ext cx="3678225" cy="3975475"/>
          </a:xfrm>
          <a:prstGeom prst="rect">
            <a:avLst/>
          </a:prstGeom>
          <a:noFill/>
          <a:ln>
            <a:noFill/>
          </a:ln>
        </p:spPr>
      </p:pic>
      <p:sp>
        <p:nvSpPr>
          <p:cNvPr id="60" name="Google Shape;60;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Preoperative Fasting</a:t>
            </a:r>
            <a:endParaRPr/>
          </a:p>
        </p:txBody>
      </p:sp>
      <p:sp>
        <p:nvSpPr>
          <p:cNvPr id="61" name="Google Shape;61;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Hannah Liu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5" name="Google Shape;115;p22"/>
          <p:cNvSpPr txBox="1">
            <a:spLocks noGrp="1"/>
          </p:cNvSpPr>
          <p:nvPr>
            <p:ph type="body" idx="1"/>
          </p:nvPr>
        </p:nvSpPr>
        <p:spPr>
          <a:xfrm>
            <a:off x="311700" y="2097900"/>
            <a:ext cx="8520600" cy="24711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GB"/>
              <a:t>For example, currently there is interest in many international centres employing a </a:t>
            </a:r>
            <a:r>
              <a:rPr lang="en-GB" b="1"/>
              <a:t>‘Sip Til Send’ or ‘Sip Til Leave Home’ protocol</a:t>
            </a:r>
            <a:r>
              <a:rPr lang="en-GB"/>
              <a:t>. There is also increasing use of point of care testing in the form of gastric ultrasound. While there appears to be increasing uptake of SipTilSend, which may be reasonable in a variety of settings, </a:t>
            </a:r>
            <a:r>
              <a:rPr lang="en-GB" b="1"/>
              <a:t>the thresholds have not been met for consensus statements to encourage routine reductions less than 2 hours for ingestion of clear liquids or routine reliance on point of care ultrasound.</a:t>
            </a:r>
            <a:r>
              <a:rPr lang="en-GB"/>
              <a:t> As volume of prospective data and reliability of evidence increases for a combination of practices, consideration will be given to applicability to this practice guideline.</a:t>
            </a:r>
            <a:endParaRPr/>
          </a:p>
        </p:txBody>
      </p:sp>
      <p:pic>
        <p:nvPicPr>
          <p:cNvPr id="116" name="Google Shape;116;p22"/>
          <p:cNvPicPr preferRelativeResize="0"/>
          <p:nvPr/>
        </p:nvPicPr>
        <p:blipFill>
          <a:blip r:embed="rId3">
            <a:alphaModFix/>
          </a:blip>
          <a:stretch>
            <a:fillRect/>
          </a:stretch>
        </p:blipFill>
        <p:spPr>
          <a:xfrm>
            <a:off x="0" y="11"/>
            <a:ext cx="9143999" cy="18937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Why do we fast?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Aspiration</a:t>
            </a:r>
            <a:endParaRPr/>
          </a:p>
        </p:txBody>
      </p:sp>
      <p:sp>
        <p:nvSpPr>
          <p:cNvPr id="127" name="Google Shape;12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GB"/>
              <a:t>Up to Date</a:t>
            </a:r>
            <a:endParaRPr/>
          </a:p>
          <a:p>
            <a:pPr marL="457200" lvl="0" indent="-342900" algn="l" rtl="0">
              <a:spcBef>
                <a:spcPts val="1200"/>
              </a:spcBef>
              <a:spcAft>
                <a:spcPts val="0"/>
              </a:spcAft>
              <a:buSzPts val="1800"/>
              <a:buChar char="●"/>
            </a:pPr>
            <a:r>
              <a:rPr lang="en-GB"/>
              <a:t>Aspiration: 1 in 3000 ~ 7100 </a:t>
            </a:r>
            <a:endParaRPr/>
          </a:p>
          <a:p>
            <a:pPr marL="457200" lvl="0" indent="-342900" algn="l" rtl="0">
              <a:spcBef>
                <a:spcPts val="0"/>
              </a:spcBef>
              <a:spcAft>
                <a:spcPts val="0"/>
              </a:spcAft>
              <a:buSzPts val="1800"/>
              <a:buChar char="●"/>
            </a:pPr>
            <a:r>
              <a:rPr lang="en-GB"/>
              <a:t>Significant morbidity: 1 in 7200 to 16,500</a:t>
            </a:r>
            <a:endParaRPr/>
          </a:p>
          <a:p>
            <a:pPr marL="457200" lvl="0" indent="-342900" algn="l" rtl="0">
              <a:spcBef>
                <a:spcPts val="0"/>
              </a:spcBef>
              <a:spcAft>
                <a:spcPts val="0"/>
              </a:spcAft>
              <a:buSzPts val="1800"/>
              <a:buChar char="●"/>
            </a:pPr>
            <a:r>
              <a:rPr lang="en-GB"/>
              <a:t>Mortality related to aspiration: 1 in 72,000 to 100,000 anesthetics</a:t>
            </a:r>
            <a:endParaRPr/>
          </a:p>
          <a:p>
            <a:pPr marL="0" lvl="0" indent="0" algn="l" rtl="0">
              <a:spcBef>
                <a:spcPts val="1200"/>
              </a:spcBef>
              <a:spcAft>
                <a:spcPts val="0"/>
              </a:spcAft>
              <a:buNone/>
            </a:pPr>
            <a:endParaRPr/>
          </a:p>
          <a:p>
            <a:pPr marL="0" lvl="0" indent="0" algn="l" rtl="0">
              <a:spcBef>
                <a:spcPts val="1200"/>
              </a:spcBef>
              <a:spcAft>
                <a:spcPts val="0"/>
              </a:spcAft>
              <a:buNone/>
            </a:pPr>
            <a:r>
              <a:rPr lang="en-GB"/>
              <a:t>NAP4 </a:t>
            </a:r>
            <a:endParaRPr/>
          </a:p>
          <a:p>
            <a:pPr marL="457200" lvl="0" indent="-342900" algn="l" rtl="0">
              <a:spcBef>
                <a:spcPts val="1200"/>
              </a:spcBef>
              <a:spcAft>
                <a:spcPts val="0"/>
              </a:spcAft>
              <a:buSzPts val="1800"/>
              <a:buChar char="●"/>
            </a:pPr>
            <a:r>
              <a:rPr lang="en-GB"/>
              <a:t>The incidence of anaesthesia-associated fatal aspiration: 1 in 350 000</a:t>
            </a:r>
            <a:endParaRPr/>
          </a:p>
          <a:p>
            <a:pPr marL="457200" lvl="0" indent="-342900" algn="l" rtl="0">
              <a:spcBef>
                <a:spcPts val="0"/>
              </a:spcBef>
              <a:spcAft>
                <a:spcPts val="0"/>
              </a:spcAft>
              <a:buSzPts val="1800"/>
              <a:buChar char="●"/>
            </a:pPr>
            <a:r>
              <a:rPr lang="en-GB"/>
              <a:t>The most significant cause of airway-related mortality</a:t>
            </a:r>
            <a:endParaRPr/>
          </a:p>
          <a:p>
            <a:pPr marL="914400" lvl="1" indent="-317500" algn="l" rtl="0">
              <a:spcBef>
                <a:spcPts val="0"/>
              </a:spcBef>
              <a:spcAft>
                <a:spcPts val="0"/>
              </a:spcAft>
              <a:buSzPts val="1400"/>
              <a:buChar char="○"/>
            </a:pPr>
            <a:r>
              <a:rPr lang="en-GB"/>
              <a:t>8 of the 16 (50%) anaesthetic deaths </a:t>
            </a:r>
            <a:endParaRPr/>
          </a:p>
          <a:p>
            <a:pPr marL="914400" lvl="1" indent="-317500" algn="l" rtl="0">
              <a:spcBef>
                <a:spcPts val="0"/>
              </a:spcBef>
              <a:spcAft>
                <a:spcPts val="0"/>
              </a:spcAft>
              <a:buSzPts val="1400"/>
              <a:buChar char="○"/>
            </a:pPr>
            <a:r>
              <a:rPr lang="en-GB"/>
              <a:t>23 of the 133 (17%) reported primary anaesthesia events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Aspiration</a:t>
            </a:r>
            <a:endParaRPr/>
          </a:p>
        </p:txBody>
      </p:sp>
      <p:sp>
        <p:nvSpPr>
          <p:cNvPr id="133" name="Google Shape;133;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GB"/>
              <a:t>The LOS is a physiological sphincter which is normally closed with a resting pressure of 15–25 mm Hg above gastric pressure (termed the </a:t>
            </a:r>
            <a:r>
              <a:rPr lang="en-GB" b="1"/>
              <a:t>barrier pressure</a:t>
            </a:r>
            <a:r>
              <a:rPr lang="en-GB"/>
              <a:t>)</a:t>
            </a:r>
            <a:endParaRPr/>
          </a:p>
          <a:p>
            <a:pPr marL="457200" lvl="0" indent="-342900" algn="l" rtl="0">
              <a:spcBef>
                <a:spcPts val="0"/>
              </a:spcBef>
              <a:spcAft>
                <a:spcPts val="0"/>
              </a:spcAft>
              <a:buSzPts val="1800"/>
              <a:buChar char="●"/>
            </a:pPr>
            <a:r>
              <a:rPr lang="en-GB" b="1"/>
              <a:t> ↑Gastric volume → ↑Intra-gastric pressure</a:t>
            </a:r>
            <a:endParaRPr b="1"/>
          </a:p>
          <a:p>
            <a:pPr marL="914400" lvl="1" indent="-317500" algn="l" rtl="0">
              <a:spcBef>
                <a:spcPts val="0"/>
              </a:spcBef>
              <a:spcAft>
                <a:spcPts val="0"/>
              </a:spcAft>
              <a:buSzPts val="1400"/>
              <a:buChar char="○"/>
            </a:pPr>
            <a:r>
              <a:rPr lang="en-GB"/>
              <a:t>There is little increase in intra-gastric pressure until gastric volume &gt;1L</a:t>
            </a:r>
            <a:endParaRPr/>
          </a:p>
          <a:p>
            <a:pPr marL="914400" lvl="1" indent="-317500" algn="l" rtl="0">
              <a:spcBef>
                <a:spcPts val="0"/>
              </a:spcBef>
              <a:spcAft>
                <a:spcPts val="0"/>
              </a:spcAft>
              <a:buSzPts val="1400"/>
              <a:buChar char="○"/>
            </a:pPr>
            <a:r>
              <a:rPr lang="en-GB"/>
              <a:t>Intragastric pressure is normally &lt;7 mmHg</a:t>
            </a:r>
            <a:endParaRPr/>
          </a:p>
          <a:p>
            <a:pPr marL="457200" lvl="0" indent="-342900" algn="l" rtl="0">
              <a:spcBef>
                <a:spcPts val="0"/>
              </a:spcBef>
              <a:spcAft>
                <a:spcPts val="0"/>
              </a:spcAft>
              <a:buSzPts val="1800"/>
              <a:buChar char="●"/>
            </a:pPr>
            <a:r>
              <a:rPr lang="en-GB"/>
              <a:t>Mechanisms that  increase aspiration risk: </a:t>
            </a:r>
            <a:endParaRPr/>
          </a:p>
          <a:p>
            <a:pPr marL="914400" lvl="1" indent="-317500" algn="l" rtl="0">
              <a:spcBef>
                <a:spcPts val="0"/>
              </a:spcBef>
              <a:spcAft>
                <a:spcPts val="0"/>
              </a:spcAft>
              <a:buSzPts val="1400"/>
              <a:buChar char="○"/>
            </a:pPr>
            <a:r>
              <a:rPr lang="en-GB"/>
              <a:t>↑Residual gastric volume (RGV)</a:t>
            </a:r>
            <a:endParaRPr/>
          </a:p>
          <a:p>
            <a:pPr marL="914400" lvl="1" indent="-317500" algn="l" rtl="0">
              <a:spcBef>
                <a:spcPts val="0"/>
              </a:spcBef>
              <a:spcAft>
                <a:spcPts val="0"/>
              </a:spcAft>
              <a:buSzPts val="1400"/>
              <a:buChar char="○"/>
            </a:pPr>
            <a:r>
              <a:rPr lang="en-GB"/>
              <a:t>↓pH </a:t>
            </a:r>
            <a:endParaRPr/>
          </a:p>
          <a:p>
            <a:pPr marL="914400" lvl="1" indent="-317500" algn="l" rtl="0">
              <a:spcBef>
                <a:spcPts val="0"/>
              </a:spcBef>
              <a:spcAft>
                <a:spcPts val="0"/>
              </a:spcAft>
              <a:buSzPts val="1400"/>
              <a:buChar char="○"/>
            </a:pPr>
            <a:r>
              <a:rPr lang="en-GB"/>
              <a:t>↓oesophageal sphincter tone</a:t>
            </a:r>
            <a:endParaRPr/>
          </a:p>
          <a:p>
            <a:pPr marL="914400" lvl="1" indent="-317500" algn="l" rtl="0">
              <a:spcBef>
                <a:spcPts val="0"/>
              </a:spcBef>
              <a:spcAft>
                <a:spcPts val="0"/>
              </a:spcAft>
              <a:buSzPts val="1400"/>
              <a:buChar char="○"/>
            </a:pPr>
            <a:r>
              <a:rPr lang="en-GB"/>
              <a:t>Lost of airway protective reflexes</a:t>
            </a:r>
            <a:endParaRPr/>
          </a:p>
          <a:p>
            <a:pPr marL="0" lvl="0" indent="0" algn="l" rtl="0">
              <a:spcBef>
                <a:spcPts val="1200"/>
              </a:spcBef>
              <a:spcAft>
                <a:spcPts val="0"/>
              </a:spcAft>
              <a:buNone/>
            </a:pPr>
            <a:endParaRPr/>
          </a:p>
          <a:p>
            <a:pPr marL="0" lvl="0" indent="0" algn="l" rtl="0">
              <a:spcBef>
                <a:spcPts val="1200"/>
              </a:spcBef>
              <a:spcAft>
                <a:spcPts val="1200"/>
              </a:spcAft>
              <a:buNone/>
            </a:pPr>
            <a:r>
              <a:rPr lang="en-GB" b="1"/>
              <a:t>SURROGATE MARKERS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Questions</a:t>
            </a:r>
            <a:endParaRPr/>
          </a:p>
        </p:txBody>
      </p:sp>
      <p:sp>
        <p:nvSpPr>
          <p:cNvPr id="139" name="Google Shape;13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lt1"/>
              </a:buClr>
              <a:buSzPts val="1800"/>
              <a:buChar char="●"/>
            </a:pPr>
            <a:r>
              <a:rPr lang="en-GB">
                <a:solidFill>
                  <a:schemeClr val="lt1"/>
                </a:solidFill>
              </a:rPr>
              <a:t>What is the evidence for 2 hours clear fluid fasting?</a:t>
            </a:r>
            <a:endParaRPr>
              <a:solidFill>
                <a:schemeClr val="lt1"/>
              </a:solidFill>
            </a:endParaRPr>
          </a:p>
          <a:p>
            <a:pPr marL="457200" lvl="0" indent="-342900" algn="l" rtl="0">
              <a:spcBef>
                <a:spcPts val="0"/>
              </a:spcBef>
              <a:spcAft>
                <a:spcPts val="0"/>
              </a:spcAft>
              <a:buClr>
                <a:schemeClr val="lt1"/>
              </a:buClr>
              <a:buSzPts val="1800"/>
              <a:buChar char="●"/>
            </a:pPr>
            <a:r>
              <a:rPr lang="en-GB">
                <a:solidFill>
                  <a:schemeClr val="lt1"/>
                </a:solidFill>
              </a:rPr>
              <a:t>What is the physiological transit time for clear fluid? What factors affect the transit time?</a:t>
            </a:r>
            <a:endParaRPr>
              <a:solidFill>
                <a:schemeClr val="lt1"/>
              </a:solidFill>
            </a:endParaRPr>
          </a:p>
          <a:p>
            <a:pPr marL="457200" lvl="0" indent="-342900" algn="l" rtl="0">
              <a:spcBef>
                <a:spcPts val="0"/>
              </a:spcBef>
              <a:spcAft>
                <a:spcPts val="0"/>
              </a:spcAft>
              <a:buClr>
                <a:schemeClr val="lt1"/>
              </a:buClr>
              <a:buSzPts val="1800"/>
              <a:buChar char="●"/>
            </a:pPr>
            <a:r>
              <a:rPr lang="en-GB">
                <a:solidFill>
                  <a:schemeClr val="lt1"/>
                </a:solidFill>
              </a:rPr>
              <a:t>Is it safe to decrease fasting time for clear fluid?</a:t>
            </a:r>
            <a:endParaRPr>
              <a:solidFill>
                <a:schemeClr val="lt1"/>
              </a:solidFill>
            </a:endParaRPr>
          </a:p>
          <a:p>
            <a:pPr marL="914400" lvl="1" indent="-317500" algn="l" rtl="0">
              <a:spcBef>
                <a:spcPts val="0"/>
              </a:spcBef>
              <a:spcAft>
                <a:spcPts val="0"/>
              </a:spcAft>
              <a:buClr>
                <a:schemeClr val="lt1"/>
              </a:buClr>
              <a:buSzPts val="1400"/>
              <a:buChar char="○"/>
            </a:pPr>
            <a:r>
              <a:rPr lang="en-GB">
                <a:solidFill>
                  <a:schemeClr val="lt1"/>
                </a:solidFill>
              </a:rPr>
              <a:t>Does drinking clear fluid &lt;2hr preop increase RGV? </a:t>
            </a:r>
            <a:endParaRPr>
              <a:solidFill>
                <a:schemeClr val="lt1"/>
              </a:solidFill>
            </a:endParaRPr>
          </a:p>
          <a:p>
            <a:pPr marL="914400" lvl="1" indent="-317500" algn="l" rtl="0">
              <a:spcBef>
                <a:spcPts val="0"/>
              </a:spcBef>
              <a:spcAft>
                <a:spcPts val="0"/>
              </a:spcAft>
              <a:buClr>
                <a:schemeClr val="lt1"/>
              </a:buClr>
              <a:buSzPts val="1400"/>
              <a:buChar char="○"/>
            </a:pPr>
            <a:r>
              <a:rPr lang="en-GB">
                <a:solidFill>
                  <a:schemeClr val="lt1"/>
                </a:solidFill>
              </a:rPr>
              <a:t>Does fasting reduce RGV?</a:t>
            </a:r>
            <a:endParaRPr>
              <a:solidFill>
                <a:schemeClr val="lt1"/>
              </a:solidFill>
            </a:endParaRPr>
          </a:p>
          <a:p>
            <a:pPr marL="914400" lvl="1" indent="-317500" algn="l" rtl="0">
              <a:spcBef>
                <a:spcPts val="0"/>
              </a:spcBef>
              <a:spcAft>
                <a:spcPts val="0"/>
              </a:spcAft>
              <a:buClr>
                <a:schemeClr val="lt1"/>
              </a:buClr>
              <a:buSzPts val="1400"/>
              <a:buChar char="○"/>
            </a:pPr>
            <a:r>
              <a:rPr lang="en-GB">
                <a:solidFill>
                  <a:schemeClr val="lt1"/>
                </a:solidFill>
              </a:rPr>
              <a:t>Does increased RGV correlate to increased risk of aspiration?</a:t>
            </a:r>
            <a:endParaRPr>
              <a:solidFill>
                <a:schemeClr val="lt1"/>
              </a:solidFill>
            </a:endParaRPr>
          </a:p>
          <a:p>
            <a:pPr marL="457200" lvl="0" indent="-342900" algn="l" rtl="0">
              <a:spcBef>
                <a:spcPts val="0"/>
              </a:spcBef>
              <a:spcAft>
                <a:spcPts val="0"/>
              </a:spcAft>
              <a:buClr>
                <a:schemeClr val="lt1"/>
              </a:buClr>
              <a:buSzPts val="1800"/>
              <a:buChar char="●"/>
            </a:pPr>
            <a:r>
              <a:rPr lang="en-GB">
                <a:solidFill>
                  <a:schemeClr val="lt1"/>
                </a:solidFill>
              </a:rPr>
              <a:t>What are the adverse effects of prolonged fasting?</a:t>
            </a:r>
            <a:endParaRPr>
              <a:solidFill>
                <a:schemeClr val="lt1"/>
              </a:solidFill>
            </a:endParaRPr>
          </a:p>
          <a:p>
            <a:pPr marL="0" lvl="0" indent="0" algn="l" rtl="0">
              <a:spcBef>
                <a:spcPts val="1200"/>
              </a:spcBef>
              <a:spcAft>
                <a:spcPts val="1200"/>
              </a:spcAft>
              <a:buNone/>
            </a:pP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What is the evidence for 2 hours clear fluid fasting?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8"/>
          <p:cNvPicPr preferRelativeResize="0"/>
          <p:nvPr/>
        </p:nvPicPr>
        <p:blipFill>
          <a:blip r:embed="rId3">
            <a:alphaModFix/>
          </a:blip>
          <a:stretch>
            <a:fillRect/>
          </a:stretch>
        </p:blipFill>
        <p:spPr>
          <a:xfrm>
            <a:off x="152400" y="152400"/>
            <a:ext cx="8839201" cy="46408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Cochrane Review on Preoperative Fasting </a:t>
            </a:r>
            <a:endParaRPr/>
          </a:p>
        </p:txBody>
      </p:sp>
      <p:sp>
        <p:nvSpPr>
          <p:cNvPr id="155" name="Google Shape;155;p29"/>
          <p:cNvSpPr txBox="1">
            <a:spLocks noGrp="1"/>
          </p:cNvSpPr>
          <p:nvPr>
            <p:ph type="body" idx="1"/>
          </p:nvPr>
        </p:nvSpPr>
        <p:spPr>
          <a:xfrm>
            <a:off x="311700" y="1152475"/>
            <a:ext cx="8520600" cy="3647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Primary outcomes</a:t>
            </a:r>
            <a:endParaRPr/>
          </a:p>
          <a:p>
            <a:pPr marL="914400" lvl="1" indent="-317500" algn="l" rtl="0">
              <a:spcBef>
                <a:spcPts val="0"/>
              </a:spcBef>
              <a:spcAft>
                <a:spcPts val="0"/>
              </a:spcAft>
              <a:buSzPts val="1400"/>
              <a:buChar char="○"/>
            </a:pPr>
            <a:r>
              <a:rPr lang="en-GB"/>
              <a:t>Rates of adverse events (e.g. aspiration/regurgitation) or those following aspiration including related morbidity (e.g. aspiration pneumonia) or operation related death,</a:t>
            </a:r>
            <a:endParaRPr/>
          </a:p>
          <a:p>
            <a:pPr marL="914400" lvl="1" indent="-317500" algn="l" rtl="0">
              <a:spcBef>
                <a:spcPts val="0"/>
              </a:spcBef>
              <a:spcAft>
                <a:spcPts val="0"/>
              </a:spcAft>
              <a:buSzPts val="1400"/>
              <a:buChar char="○"/>
            </a:pPr>
            <a:r>
              <a:rPr lang="en-GB"/>
              <a:t>Volume and/or pH of gastric contents (on induction of anaesthesia),</a:t>
            </a:r>
            <a:endParaRPr/>
          </a:p>
          <a:p>
            <a:pPr marL="914400" lvl="1" indent="-317500" algn="l" rtl="0">
              <a:spcBef>
                <a:spcPts val="0"/>
              </a:spcBef>
              <a:spcAft>
                <a:spcPts val="0"/>
              </a:spcAft>
              <a:buSzPts val="1400"/>
              <a:buChar char="○"/>
            </a:pPr>
            <a:r>
              <a:rPr lang="en-GB"/>
              <a:t>Concentration of marker dye (e.g. Bromosulphthalein) as an indicator of gastric emptying.</a:t>
            </a:r>
            <a:endParaRPr/>
          </a:p>
          <a:p>
            <a:pPr marL="457200" lvl="0" indent="-342900" algn="l" rtl="0">
              <a:spcBef>
                <a:spcPts val="0"/>
              </a:spcBef>
              <a:spcAft>
                <a:spcPts val="0"/>
              </a:spcAft>
              <a:buSzPts val="1800"/>
              <a:buChar char="●"/>
            </a:pPr>
            <a:r>
              <a:rPr lang="en-GB"/>
              <a:t>Secondary outcomes</a:t>
            </a:r>
            <a:endParaRPr/>
          </a:p>
          <a:p>
            <a:pPr marL="914400" lvl="1" indent="-317500" algn="l" rtl="0">
              <a:spcBef>
                <a:spcPts val="0"/>
              </a:spcBef>
              <a:spcAft>
                <a:spcPts val="0"/>
              </a:spcAft>
              <a:buSzPts val="1400"/>
              <a:buChar char="○"/>
            </a:pPr>
            <a:r>
              <a:rPr lang="en-GB"/>
              <a:t>Thirst</a:t>
            </a:r>
            <a:endParaRPr/>
          </a:p>
          <a:p>
            <a:pPr marL="914400" lvl="1" indent="-317500" algn="l" rtl="0">
              <a:spcBef>
                <a:spcPts val="0"/>
              </a:spcBef>
              <a:spcAft>
                <a:spcPts val="0"/>
              </a:spcAft>
              <a:buSzPts val="1400"/>
              <a:buChar char="○"/>
            </a:pPr>
            <a:r>
              <a:rPr lang="en-GB"/>
              <a:t>Hunger</a:t>
            </a:r>
            <a:endParaRPr/>
          </a:p>
          <a:p>
            <a:pPr marL="914400" lvl="1" indent="-317500" algn="l" rtl="0">
              <a:spcBef>
                <a:spcPts val="0"/>
              </a:spcBef>
              <a:spcAft>
                <a:spcPts val="0"/>
              </a:spcAft>
              <a:buSzPts val="1400"/>
              <a:buChar char="○"/>
            </a:pPr>
            <a:r>
              <a:rPr lang="en-GB"/>
              <a:t>Pain</a:t>
            </a:r>
            <a:endParaRPr/>
          </a:p>
          <a:p>
            <a:pPr marL="914400" lvl="1" indent="-317500" algn="l" rtl="0">
              <a:spcBef>
                <a:spcPts val="0"/>
              </a:spcBef>
              <a:spcAft>
                <a:spcPts val="0"/>
              </a:spcAft>
              <a:buSzPts val="1400"/>
              <a:buChar char="○"/>
            </a:pPr>
            <a:r>
              <a:rPr lang="en-GB"/>
              <a:t>Nausea</a:t>
            </a:r>
            <a:endParaRPr/>
          </a:p>
          <a:p>
            <a:pPr marL="914400" lvl="1" indent="-317500" algn="l" rtl="0">
              <a:spcBef>
                <a:spcPts val="0"/>
              </a:spcBef>
              <a:spcAft>
                <a:spcPts val="0"/>
              </a:spcAft>
              <a:buSzPts val="1400"/>
              <a:buChar char="○"/>
            </a:pPr>
            <a:r>
              <a:rPr lang="en-GB"/>
              <a:t>Vomiting </a:t>
            </a:r>
            <a:endParaRPr/>
          </a:p>
          <a:p>
            <a:pPr marL="914400" lvl="1" indent="-317500" algn="l" rtl="0">
              <a:spcBef>
                <a:spcPts val="0"/>
              </a:spcBef>
              <a:spcAft>
                <a:spcPts val="0"/>
              </a:spcAft>
              <a:buSzPts val="1400"/>
              <a:buChar char="○"/>
            </a:pPr>
            <a:r>
              <a:rPr lang="en-GB"/>
              <a:t>Anxiety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Results</a:t>
            </a:r>
            <a:endParaRPr/>
          </a:p>
        </p:txBody>
      </p:sp>
      <p:sp>
        <p:nvSpPr>
          <p:cNvPr id="161" name="Google Shape;161;p30"/>
          <p:cNvSpPr txBox="1">
            <a:spLocks noGrp="1"/>
          </p:cNvSpPr>
          <p:nvPr>
            <p:ph type="body" idx="1"/>
          </p:nvPr>
        </p:nvSpPr>
        <p:spPr>
          <a:xfrm>
            <a:off x="311700" y="1152475"/>
            <a:ext cx="8520600" cy="37338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GB"/>
              <a:t>25 trials included</a:t>
            </a:r>
            <a:endParaRPr/>
          </a:p>
          <a:p>
            <a:pPr marL="457200" lvl="0" indent="-308610" algn="l" rtl="0">
              <a:spcBef>
                <a:spcPts val="1200"/>
              </a:spcBef>
              <a:spcAft>
                <a:spcPts val="0"/>
              </a:spcAft>
              <a:buSzPct val="100000"/>
              <a:buChar char="●"/>
            </a:pPr>
            <a:r>
              <a:rPr lang="en-GB"/>
              <a:t>Inclusion Criteria: RCTs which compared the effect on postoperative complications of different preoperative fasting regimens on adults</a:t>
            </a:r>
            <a:endParaRPr/>
          </a:p>
          <a:p>
            <a:pPr marL="457200" lvl="0" indent="-308610" algn="l" rtl="0">
              <a:spcBef>
                <a:spcPts val="0"/>
              </a:spcBef>
              <a:spcAft>
                <a:spcPts val="0"/>
              </a:spcAft>
              <a:buSzPct val="100000"/>
              <a:buChar char="●"/>
            </a:pPr>
            <a:r>
              <a:rPr lang="en-GB"/>
              <a:t>Exclusion Criteria: </a:t>
            </a:r>
            <a:endParaRPr/>
          </a:p>
          <a:p>
            <a:pPr marL="914400" lvl="1" indent="-290830" algn="l" rtl="0">
              <a:spcBef>
                <a:spcPts val="0"/>
              </a:spcBef>
              <a:spcAft>
                <a:spcPts val="0"/>
              </a:spcAft>
              <a:buSzPct val="100000"/>
              <a:buChar char="○"/>
            </a:pPr>
            <a:r>
              <a:rPr lang="en-GB"/>
              <a:t>Non random allocation of participants</a:t>
            </a:r>
            <a:endParaRPr/>
          </a:p>
          <a:p>
            <a:pPr marL="914400" lvl="1" indent="-290830" algn="l" rtl="0">
              <a:spcBef>
                <a:spcPts val="0"/>
              </a:spcBef>
              <a:spcAft>
                <a:spcPts val="0"/>
              </a:spcAft>
              <a:buSzPct val="100000"/>
              <a:buChar char="○"/>
            </a:pPr>
            <a:r>
              <a:rPr lang="en-GB"/>
              <a:t>Observational study</a:t>
            </a:r>
            <a:endParaRPr/>
          </a:p>
          <a:p>
            <a:pPr marL="914400" lvl="1" indent="-290830" algn="l" rtl="0">
              <a:spcBef>
                <a:spcPts val="0"/>
              </a:spcBef>
              <a:spcAft>
                <a:spcPts val="0"/>
              </a:spcAft>
              <a:buSzPct val="100000"/>
              <a:buChar char="○"/>
            </a:pPr>
            <a:r>
              <a:rPr lang="en-GB"/>
              <a:t>Non preoperative fasting focus</a:t>
            </a:r>
            <a:endParaRPr/>
          </a:p>
          <a:p>
            <a:pPr marL="914400" lvl="1" indent="-290830" algn="l" rtl="0">
              <a:spcBef>
                <a:spcPts val="0"/>
              </a:spcBef>
              <a:spcAft>
                <a:spcPts val="0"/>
              </a:spcAft>
              <a:buSzPct val="100000"/>
              <a:buChar char="○"/>
            </a:pPr>
            <a:r>
              <a:rPr lang="en-GB"/>
              <a:t> co-interventions were not equal across groups</a:t>
            </a:r>
            <a:endParaRPr/>
          </a:p>
          <a:p>
            <a:pPr marL="0" lvl="0" indent="0" algn="l" rtl="0">
              <a:spcBef>
                <a:spcPts val="1200"/>
              </a:spcBef>
              <a:spcAft>
                <a:spcPts val="0"/>
              </a:spcAft>
              <a:buNone/>
            </a:pPr>
            <a:endParaRPr/>
          </a:p>
          <a:p>
            <a:pPr marL="457200" lvl="0" indent="-308610" algn="l" rtl="0">
              <a:spcBef>
                <a:spcPts val="1200"/>
              </a:spcBef>
              <a:spcAft>
                <a:spcPts val="0"/>
              </a:spcAft>
              <a:buSzPct val="100000"/>
              <a:buChar char="●"/>
            </a:pPr>
            <a:r>
              <a:rPr lang="en-GB"/>
              <a:t>Most trials were based on healthy participants classified as </a:t>
            </a:r>
            <a:r>
              <a:rPr lang="en-GB" b="1"/>
              <a:t>ASA I-II </a:t>
            </a:r>
            <a:endParaRPr b="1"/>
          </a:p>
          <a:p>
            <a:pPr marL="457200" lvl="0" indent="-308610" algn="l" rtl="0">
              <a:spcBef>
                <a:spcPts val="0"/>
              </a:spcBef>
              <a:spcAft>
                <a:spcPts val="0"/>
              </a:spcAft>
              <a:buSzPct val="100000"/>
              <a:buChar char="●"/>
            </a:pPr>
            <a:r>
              <a:rPr lang="en-GB"/>
              <a:t>All trials (except Tanabe 1996) reported that participants were undergoing </a:t>
            </a:r>
            <a:r>
              <a:rPr lang="en-GB" b="1"/>
              <a:t>elective surgery</a:t>
            </a:r>
            <a:r>
              <a:rPr lang="en-GB"/>
              <a:t>. </a:t>
            </a:r>
            <a:endParaRPr/>
          </a:p>
          <a:p>
            <a:pPr marL="457200" lvl="0" indent="-308610" algn="l" rtl="0">
              <a:spcBef>
                <a:spcPts val="0"/>
              </a:spcBef>
              <a:spcAft>
                <a:spcPts val="0"/>
              </a:spcAft>
              <a:buSzPct val="100000"/>
              <a:buChar char="●"/>
            </a:pPr>
            <a:r>
              <a:rPr lang="en-GB"/>
              <a:t>All trials took measures to </a:t>
            </a:r>
            <a:r>
              <a:rPr lang="en-GB" b="1"/>
              <a:t>exclude gastric disease, disorders and/or drugs that affected gastric secretion or motility</a:t>
            </a:r>
            <a:r>
              <a:rPr lang="en-GB"/>
              <a:t>.</a:t>
            </a:r>
            <a:endParaRPr/>
          </a:p>
          <a:p>
            <a:pPr marL="457200" lvl="0" indent="-308610" algn="l" rtl="0">
              <a:spcBef>
                <a:spcPts val="0"/>
              </a:spcBef>
              <a:spcAft>
                <a:spcPts val="0"/>
              </a:spcAft>
              <a:buSzPct val="100000"/>
              <a:buChar char="●"/>
            </a:pPr>
            <a:r>
              <a:rPr lang="en-GB"/>
              <a:t>Three trials recruited participants considered to be at increased risk of regurgitation/aspiration during anaesthesia </a:t>
            </a:r>
            <a:endParaRPr/>
          </a:p>
          <a:p>
            <a:pPr marL="914400" lvl="1" indent="-290830" algn="l" rtl="0">
              <a:spcBef>
                <a:spcPts val="0"/>
              </a:spcBef>
              <a:spcAft>
                <a:spcPts val="0"/>
              </a:spcAft>
              <a:buSzPct val="100000"/>
              <a:buChar char="○"/>
            </a:pPr>
            <a:r>
              <a:rPr lang="en-GB"/>
              <a:t>Obese (Body Mass Index &gt; 30) (Maltby/Pytka)</a:t>
            </a:r>
            <a:endParaRPr/>
          </a:p>
          <a:p>
            <a:pPr marL="914400" lvl="1" indent="-290830" algn="l" rtl="0">
              <a:spcBef>
                <a:spcPts val="0"/>
              </a:spcBef>
              <a:spcAft>
                <a:spcPts val="0"/>
              </a:spcAft>
              <a:buSzPct val="100000"/>
              <a:buChar char="○"/>
            </a:pPr>
            <a:r>
              <a:rPr lang="en-GB"/>
              <a:t>Women postpartum (1-5 days Lam 1993; 1-4 days Somwanshi 1995)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Results </a:t>
            </a:r>
            <a:endParaRPr/>
          </a:p>
        </p:txBody>
      </p:sp>
      <p:sp>
        <p:nvSpPr>
          <p:cNvPr id="167" name="Google Shape;167;p31"/>
          <p:cNvSpPr txBox="1">
            <a:spLocks noGrp="1"/>
          </p:cNvSpPr>
          <p:nvPr>
            <p:ph type="body" idx="1"/>
          </p:nvPr>
        </p:nvSpPr>
        <p:spPr>
          <a:xfrm>
            <a:off x="311700" y="1458900"/>
            <a:ext cx="8520600" cy="3110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Aspiration/Regurgitation</a:t>
            </a:r>
            <a:endParaRPr/>
          </a:p>
          <a:p>
            <a:pPr marL="457200" lvl="0" indent="-342900" algn="l" rtl="0">
              <a:spcBef>
                <a:spcPts val="1200"/>
              </a:spcBef>
              <a:spcAft>
                <a:spcPts val="0"/>
              </a:spcAft>
              <a:buSzPts val="1800"/>
              <a:buChar char="●"/>
            </a:pPr>
            <a:r>
              <a:rPr lang="en-GB"/>
              <a:t>None of these trials observed any aspiration/regurgitation and no trial measured the incidence of related morbidity or case fatality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Topic</a:t>
            </a:r>
            <a:endParaRPr/>
          </a:p>
        </p:txBody>
      </p:sp>
      <p:sp>
        <p:nvSpPr>
          <p:cNvPr id="67" name="Google Shape;67;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For </a:t>
            </a:r>
            <a:r>
              <a:rPr lang="en-GB" b="1"/>
              <a:t>patients (adult/paediatric) undergoing anaesthesia for surgery,</a:t>
            </a:r>
            <a:r>
              <a:rPr lang="en-GB"/>
              <a:t> should they fast according to the current guideline or should “sip til send” be implemented, in order to minimise perioperative complications?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Results - DURATION OF FAST </a:t>
            </a:r>
            <a:endParaRPr/>
          </a:p>
        </p:txBody>
      </p:sp>
      <p:sp>
        <p:nvSpPr>
          <p:cNvPr id="173" name="Google Shape;173;p32"/>
          <p:cNvSpPr txBox="1">
            <a:spLocks noGrp="1"/>
          </p:cNvSpPr>
          <p:nvPr>
            <p:ph type="body" idx="1"/>
          </p:nvPr>
        </p:nvSpPr>
        <p:spPr>
          <a:xfrm>
            <a:off x="311700" y="1017450"/>
            <a:ext cx="8520600" cy="3551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b="1"/>
              <a:t>Gastric Contents - Volume</a:t>
            </a:r>
            <a:endParaRPr b="1"/>
          </a:p>
          <a:p>
            <a:pPr marL="457200" lvl="0" indent="-325755" algn="l" rtl="0">
              <a:spcBef>
                <a:spcPts val="1200"/>
              </a:spcBef>
              <a:spcAft>
                <a:spcPts val="0"/>
              </a:spcAft>
              <a:buSzPct val="100000"/>
              <a:buChar char="●"/>
            </a:pPr>
            <a:r>
              <a:rPr lang="en-GB"/>
              <a:t>Fluid (up to 90 minutes preoperatively) v Overnight Fast</a:t>
            </a:r>
            <a:endParaRPr/>
          </a:p>
          <a:p>
            <a:pPr marL="457200" lvl="0" indent="-325755" algn="l" rtl="0">
              <a:spcBef>
                <a:spcPts val="0"/>
              </a:spcBef>
              <a:spcAft>
                <a:spcPts val="0"/>
              </a:spcAft>
              <a:buSzPct val="100000"/>
              <a:buChar char="●"/>
            </a:pPr>
            <a:r>
              <a:rPr lang="en-GB"/>
              <a:t>Fluid (between 120-180 minutes preoperatively) v Overnight Fast </a:t>
            </a:r>
            <a:endParaRPr/>
          </a:p>
          <a:p>
            <a:pPr marL="914400" lvl="1" indent="-304165" algn="l" rtl="0">
              <a:spcBef>
                <a:spcPts val="0"/>
              </a:spcBef>
              <a:spcAft>
                <a:spcPts val="0"/>
              </a:spcAft>
              <a:buSzPct val="100000"/>
              <a:buChar char="○"/>
            </a:pPr>
            <a:r>
              <a:rPr lang="en-GB"/>
              <a:t>Fluid (120-180 minutes preoperatively) v Standard Fast (No H2- receptor antagonist)</a:t>
            </a:r>
            <a:endParaRPr/>
          </a:p>
          <a:p>
            <a:pPr marL="0" lvl="0" indent="0" algn="l" rtl="0">
              <a:spcBef>
                <a:spcPts val="1200"/>
              </a:spcBef>
              <a:spcAft>
                <a:spcPts val="0"/>
              </a:spcAft>
              <a:buNone/>
            </a:pPr>
            <a:r>
              <a:rPr lang="en-GB"/>
              <a:t>No evidence of a difference between the two groups' gastric volume</a:t>
            </a:r>
            <a:endParaRPr/>
          </a:p>
          <a:p>
            <a:pPr marL="0" lvl="0" indent="0" algn="l" rtl="0">
              <a:spcBef>
                <a:spcPts val="1200"/>
              </a:spcBef>
              <a:spcAft>
                <a:spcPts val="0"/>
              </a:spcAft>
              <a:buNone/>
            </a:pPr>
            <a:endParaRPr/>
          </a:p>
          <a:p>
            <a:pPr marL="0" lvl="0" indent="0" algn="l" rtl="0">
              <a:spcBef>
                <a:spcPts val="1200"/>
              </a:spcBef>
              <a:spcAft>
                <a:spcPts val="0"/>
              </a:spcAft>
              <a:buNone/>
            </a:pPr>
            <a:r>
              <a:rPr lang="en-GB" b="1"/>
              <a:t>Gastric Contents - pH</a:t>
            </a:r>
            <a:endParaRPr b="1"/>
          </a:p>
          <a:p>
            <a:pPr marL="457200" lvl="0" indent="-325755" algn="l" rtl="0">
              <a:spcBef>
                <a:spcPts val="1200"/>
              </a:spcBef>
              <a:spcAft>
                <a:spcPts val="0"/>
              </a:spcAft>
              <a:buSzPct val="100000"/>
              <a:buChar char="●"/>
            </a:pPr>
            <a:r>
              <a:rPr lang="en-GB"/>
              <a:t>Fluid (up to 90 minutes preoperatively) v Overnight Fast </a:t>
            </a:r>
            <a:endParaRPr/>
          </a:p>
          <a:p>
            <a:pPr marL="457200" lvl="0" indent="-325755" algn="l" rtl="0">
              <a:spcBef>
                <a:spcPts val="0"/>
              </a:spcBef>
              <a:spcAft>
                <a:spcPts val="0"/>
              </a:spcAft>
              <a:buSzPct val="100000"/>
              <a:buChar char="●"/>
            </a:pPr>
            <a:r>
              <a:rPr lang="en-GB"/>
              <a:t>Fluid (between 120-180 minutes preoperatively) v Overnight Fast </a:t>
            </a:r>
            <a:endParaRPr/>
          </a:p>
          <a:p>
            <a:pPr marL="914400" lvl="1" indent="-304165" algn="l" rtl="0">
              <a:spcBef>
                <a:spcPts val="0"/>
              </a:spcBef>
              <a:spcAft>
                <a:spcPts val="0"/>
              </a:spcAft>
              <a:buSzPct val="100000"/>
              <a:buChar char="○"/>
            </a:pPr>
            <a:r>
              <a:rPr lang="en-GB"/>
              <a:t>Fluid (120-180 minutes preoperatively) v Standard Fast (No H2-receptor antagonist)</a:t>
            </a:r>
            <a:endParaRPr sz="1400"/>
          </a:p>
          <a:p>
            <a:pPr marL="0" lvl="0" indent="0" algn="l" rtl="0">
              <a:spcBef>
                <a:spcPts val="1200"/>
              </a:spcBef>
              <a:spcAft>
                <a:spcPts val="1200"/>
              </a:spcAft>
              <a:buNone/>
            </a:pPr>
            <a:r>
              <a:rPr lang="en-GB"/>
              <a:t>No evidence of a difference in pH values between the groups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Results - TYPE OF FLUID </a:t>
            </a:r>
            <a:endParaRPr/>
          </a:p>
        </p:txBody>
      </p:sp>
      <p:sp>
        <p:nvSpPr>
          <p:cNvPr id="179" name="Google Shape;179;p33"/>
          <p:cNvSpPr txBox="1">
            <a:spLocks noGrp="1"/>
          </p:cNvSpPr>
          <p:nvPr>
            <p:ph type="body" idx="1"/>
          </p:nvPr>
        </p:nvSpPr>
        <p:spPr>
          <a:xfrm>
            <a:off x="311700" y="1017450"/>
            <a:ext cx="8520600" cy="3551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Gastric Contents - Volume</a:t>
            </a:r>
            <a:endParaRPr/>
          </a:p>
          <a:p>
            <a:pPr marL="457200" lvl="0" indent="-342900" algn="l" rtl="0">
              <a:spcBef>
                <a:spcPts val="1200"/>
              </a:spcBef>
              <a:spcAft>
                <a:spcPts val="0"/>
              </a:spcAft>
              <a:buSzPts val="1800"/>
              <a:buChar char="●"/>
            </a:pPr>
            <a:r>
              <a:rPr lang="en-GB"/>
              <a:t>Water v Overnight Fast (no H2-receptor antagonist)</a:t>
            </a:r>
            <a:endParaRPr/>
          </a:p>
          <a:p>
            <a:pPr marL="914400" lvl="1" indent="-317500" algn="l" rtl="0">
              <a:spcBef>
                <a:spcPts val="0"/>
              </a:spcBef>
              <a:spcAft>
                <a:spcPts val="0"/>
              </a:spcAft>
              <a:buSzPts val="1400"/>
              <a:buChar char="○"/>
            </a:pPr>
            <a:r>
              <a:rPr lang="en-GB"/>
              <a:t>Nine trials: participants permitted a preoperative drink of water (n = 319) had a </a:t>
            </a:r>
            <a:r>
              <a:rPr lang="en-GB">
                <a:solidFill>
                  <a:schemeClr val="dk1"/>
                </a:solidFill>
              </a:rPr>
              <a:t>lower volume of gastric contents on induction of anaesthesia</a:t>
            </a:r>
            <a:r>
              <a:rPr lang="en-GB"/>
              <a:t> than those participants that followed a standard fasting regimen (n = 292). </a:t>
            </a:r>
            <a:endParaRPr/>
          </a:p>
          <a:p>
            <a:pPr marL="914400" lvl="1" indent="-317500" algn="l" rtl="0">
              <a:spcBef>
                <a:spcPts val="0"/>
              </a:spcBef>
              <a:spcAft>
                <a:spcPts val="0"/>
              </a:spcAft>
              <a:buClr>
                <a:schemeClr val="dk1"/>
              </a:buClr>
              <a:buSzPts val="1400"/>
              <a:buChar char="○"/>
            </a:pPr>
            <a:r>
              <a:rPr lang="en-GB">
                <a:solidFill>
                  <a:schemeClr val="dk1"/>
                </a:solidFill>
              </a:rPr>
              <a:t>This difference was highly statistically significant (p = 0.00002, WMD -6.16 mls CI 95%[-9.41, -2.91]) but is not considered clinically significant.</a:t>
            </a:r>
            <a:endParaRPr>
              <a:solidFill>
                <a:schemeClr val="dk1"/>
              </a:solidFill>
            </a:endParaRPr>
          </a:p>
          <a:p>
            <a:pPr marL="457200" lvl="0" indent="-342900" algn="l" rtl="0">
              <a:spcBef>
                <a:spcPts val="0"/>
              </a:spcBef>
              <a:spcAft>
                <a:spcPts val="0"/>
              </a:spcAft>
              <a:buSzPts val="1800"/>
              <a:buChar char="●"/>
            </a:pPr>
            <a:r>
              <a:rPr lang="en-GB"/>
              <a:t>Fruit Juice v Overnight Fast (no H2-receptor antagonist) </a:t>
            </a:r>
            <a:endParaRPr/>
          </a:p>
          <a:p>
            <a:pPr marL="914400" lvl="1" indent="-317500" algn="l" rtl="0">
              <a:spcBef>
                <a:spcPts val="0"/>
              </a:spcBef>
              <a:spcAft>
                <a:spcPts val="0"/>
              </a:spcAft>
              <a:buSzPts val="1400"/>
              <a:buChar char="○"/>
            </a:pPr>
            <a:r>
              <a:rPr lang="en-GB"/>
              <a:t>No difference between the groups (WMD 0.50 mls, CI 95% [-6.50,7.50]</a:t>
            </a:r>
            <a:endParaRPr/>
          </a:p>
          <a:p>
            <a:pPr marL="457200" lvl="0" indent="-342900" algn="l" rtl="0">
              <a:spcBef>
                <a:spcPts val="0"/>
              </a:spcBef>
              <a:spcAft>
                <a:spcPts val="0"/>
              </a:spcAft>
              <a:buSzPts val="1800"/>
              <a:buChar char="●"/>
            </a:pPr>
            <a:r>
              <a:rPr lang="en-GB"/>
              <a:t>Other Fluids v Overnight Fast (no H2-receptor antagonist)</a:t>
            </a:r>
            <a:endParaRPr/>
          </a:p>
          <a:p>
            <a:pPr marL="914400" lvl="1" indent="-317500" algn="l" rtl="0">
              <a:spcBef>
                <a:spcPts val="0"/>
              </a:spcBef>
              <a:spcAft>
                <a:spcPts val="0"/>
              </a:spcAft>
              <a:buSzPts val="1400"/>
              <a:buChar char="○"/>
            </a:pPr>
            <a:r>
              <a:rPr lang="en-GB"/>
              <a:t>No evidence of a between group difference in gastric volume (WMD 2.19 mls, CI 95% [-0.63, 5.00]).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Results - TYPE OF FLUID</a:t>
            </a:r>
            <a:endParaRPr/>
          </a:p>
        </p:txBody>
      </p:sp>
      <p:sp>
        <p:nvSpPr>
          <p:cNvPr id="185" name="Google Shape;185;p34"/>
          <p:cNvSpPr txBox="1">
            <a:spLocks noGrp="1"/>
          </p:cNvSpPr>
          <p:nvPr>
            <p:ph type="body" idx="1"/>
          </p:nvPr>
        </p:nvSpPr>
        <p:spPr>
          <a:xfrm>
            <a:off x="311700" y="1017450"/>
            <a:ext cx="8520600" cy="3551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Gastric Contents - pH</a:t>
            </a:r>
            <a:endParaRPr/>
          </a:p>
          <a:p>
            <a:pPr marL="457200" lvl="0" indent="-342900" algn="l" rtl="0">
              <a:spcBef>
                <a:spcPts val="1200"/>
              </a:spcBef>
              <a:spcAft>
                <a:spcPts val="0"/>
              </a:spcAft>
              <a:buSzPts val="1800"/>
              <a:buChar char="●"/>
            </a:pPr>
            <a:r>
              <a:rPr lang="en-GB"/>
              <a:t>Water v Overnight Fast</a:t>
            </a:r>
            <a:endParaRPr/>
          </a:p>
          <a:p>
            <a:pPr marL="457200" lvl="0" indent="-342900" algn="l" rtl="0">
              <a:spcBef>
                <a:spcPts val="0"/>
              </a:spcBef>
              <a:spcAft>
                <a:spcPts val="0"/>
              </a:spcAft>
              <a:buSzPts val="1800"/>
              <a:buChar char="●"/>
            </a:pPr>
            <a:r>
              <a:rPr lang="en-GB"/>
              <a:t>Water v Overnight Fast (No H2-receptor antagonist)</a:t>
            </a:r>
            <a:endParaRPr/>
          </a:p>
          <a:p>
            <a:pPr marL="457200" lvl="0" indent="-342900" algn="l" rtl="0">
              <a:spcBef>
                <a:spcPts val="0"/>
              </a:spcBef>
              <a:spcAft>
                <a:spcPts val="0"/>
              </a:spcAft>
              <a:buSzPts val="1800"/>
              <a:buChar char="●"/>
            </a:pPr>
            <a:r>
              <a:rPr lang="en-GB"/>
              <a:t>Fruit Juice v Overnight Fast (no H2-receptor antagonist) </a:t>
            </a:r>
            <a:endParaRPr/>
          </a:p>
          <a:p>
            <a:pPr marL="0" lvl="0" indent="0" algn="l" rtl="0">
              <a:spcBef>
                <a:spcPts val="1200"/>
              </a:spcBef>
              <a:spcAft>
                <a:spcPts val="1200"/>
              </a:spcAft>
              <a:buNone/>
            </a:pPr>
            <a:r>
              <a:rPr lang="en-GB"/>
              <a:t>No difference between the groups' post induction gastric pH values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Results -  SUBGROUPS OF 'AT-RISK' PATIENT POPULATIONS</a:t>
            </a:r>
            <a:endParaRPr/>
          </a:p>
        </p:txBody>
      </p:sp>
      <p:sp>
        <p:nvSpPr>
          <p:cNvPr id="191" name="Google Shape;191;p35"/>
          <p:cNvSpPr txBox="1">
            <a:spLocks noGrp="1"/>
          </p:cNvSpPr>
          <p:nvPr>
            <p:ph type="body" idx="1"/>
          </p:nvPr>
        </p:nvSpPr>
        <p:spPr>
          <a:xfrm>
            <a:off x="311700" y="1495075"/>
            <a:ext cx="8520600" cy="30738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GB"/>
              <a:t>Obesity</a:t>
            </a:r>
            <a:endParaRPr/>
          </a:p>
          <a:p>
            <a:pPr marL="457200" lvl="0" indent="-308610" algn="l" rtl="0">
              <a:spcBef>
                <a:spcPts val="1200"/>
              </a:spcBef>
              <a:spcAft>
                <a:spcPts val="0"/>
              </a:spcAft>
              <a:buSzPct val="100000"/>
              <a:buChar char="●"/>
            </a:pPr>
            <a:r>
              <a:rPr lang="en-GB"/>
              <a:t>Obese participants (BMI &gt; 30kg m2) </a:t>
            </a:r>
            <a:endParaRPr/>
          </a:p>
          <a:p>
            <a:pPr marL="457200" lvl="0" indent="-308610" algn="l" rtl="0">
              <a:spcBef>
                <a:spcPts val="0"/>
              </a:spcBef>
              <a:spcAft>
                <a:spcPts val="0"/>
              </a:spcAft>
              <a:buSzPct val="100000"/>
              <a:buChar char="●"/>
            </a:pPr>
            <a:r>
              <a:rPr lang="en-GB"/>
              <a:t>Standard preoperative fasting regimen (n = 65) VS intake of 300mls of clear fluid up to 180 minutes preoperatively (n = 65)</a:t>
            </a:r>
            <a:endParaRPr/>
          </a:p>
          <a:p>
            <a:pPr marL="457200" lvl="0" indent="-308610" algn="l" rtl="0">
              <a:spcBef>
                <a:spcPts val="0"/>
              </a:spcBef>
              <a:spcAft>
                <a:spcPts val="0"/>
              </a:spcAft>
              <a:buSzPct val="100000"/>
              <a:buChar char="●"/>
            </a:pPr>
            <a:r>
              <a:rPr lang="en-GB"/>
              <a:t>The fasting group mean gastric volume (29mls) VS the group permitted fluid (48mls) (p = 0.001, WMD 19 mls, CI 95% [7.47, 30.53]) - </a:t>
            </a:r>
            <a:r>
              <a:rPr lang="en-GB">
                <a:solidFill>
                  <a:schemeClr val="dk1"/>
                </a:solidFill>
              </a:rPr>
              <a:t>significantly lower</a:t>
            </a:r>
            <a:r>
              <a:rPr lang="en-GB"/>
              <a:t> </a:t>
            </a:r>
            <a:endParaRPr/>
          </a:p>
          <a:p>
            <a:pPr marL="457200" lvl="0" indent="-308610" algn="l" rtl="0">
              <a:spcBef>
                <a:spcPts val="0"/>
              </a:spcBef>
              <a:spcAft>
                <a:spcPts val="0"/>
              </a:spcAft>
              <a:buSzPct val="100000"/>
              <a:buChar char="●"/>
            </a:pPr>
            <a:r>
              <a:rPr lang="en-GB"/>
              <a:t>No evidence of a difference between the groups' intra-operative gastric pH </a:t>
            </a:r>
            <a:endParaRPr/>
          </a:p>
          <a:p>
            <a:pPr marL="0" lvl="0" indent="0" algn="l" rtl="0">
              <a:spcBef>
                <a:spcPts val="1200"/>
              </a:spcBef>
              <a:spcAft>
                <a:spcPts val="0"/>
              </a:spcAft>
              <a:buNone/>
            </a:pPr>
            <a:endParaRPr/>
          </a:p>
          <a:p>
            <a:pPr marL="0" lvl="0" indent="0" algn="l" rtl="0">
              <a:spcBef>
                <a:spcPts val="1200"/>
              </a:spcBef>
              <a:spcAft>
                <a:spcPts val="0"/>
              </a:spcAft>
              <a:buNone/>
            </a:pPr>
            <a:r>
              <a:rPr lang="en-GB"/>
              <a:t>Postpartum</a:t>
            </a:r>
            <a:endParaRPr/>
          </a:p>
          <a:p>
            <a:pPr marL="457200" lvl="0" indent="-308610" algn="l" rtl="0">
              <a:spcBef>
                <a:spcPts val="1200"/>
              </a:spcBef>
              <a:spcAft>
                <a:spcPts val="0"/>
              </a:spcAft>
              <a:buSzPct val="100000"/>
              <a:buChar char="●"/>
            </a:pPr>
            <a:r>
              <a:rPr lang="en-GB"/>
              <a:t>Postpartum participants were randomised to either receive 150mls of water (n = 70) or to follow a standard fast (n = 70) group. </a:t>
            </a:r>
            <a:endParaRPr/>
          </a:p>
          <a:p>
            <a:pPr marL="457200" lvl="0" indent="-308610" algn="l" rtl="0">
              <a:spcBef>
                <a:spcPts val="0"/>
              </a:spcBef>
              <a:spcAft>
                <a:spcPts val="0"/>
              </a:spcAft>
              <a:buSzPct val="100000"/>
              <a:buChar char="●"/>
            </a:pPr>
            <a:r>
              <a:rPr lang="en-GB"/>
              <a:t>There was no evidence of a difference between groups' intra-operative gastric content volume or pH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Conclusion</a:t>
            </a:r>
            <a:endParaRPr/>
          </a:p>
        </p:txBody>
      </p:sp>
      <p:sp>
        <p:nvSpPr>
          <p:cNvPr id="197" name="Google Shape;197;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GB" sz="1400"/>
              <a:t>There was no indication participants permitted fluids up to 90 minutes preoperatively were at increased risk (as measured by their gastric volume and pH) compared to participants that followed a standard fast. </a:t>
            </a:r>
            <a:endParaRPr sz="1400"/>
          </a:p>
          <a:p>
            <a:pPr marL="457200" lvl="0" indent="-317500" algn="l" rtl="0">
              <a:spcBef>
                <a:spcPts val="0"/>
              </a:spcBef>
              <a:spcAft>
                <a:spcPts val="0"/>
              </a:spcAft>
              <a:buSzPts val="1400"/>
              <a:buChar char="●"/>
            </a:pPr>
            <a:r>
              <a:rPr lang="en-GB" sz="1400"/>
              <a:t>Within this review there was clear evidence that intake of water during the preoperative period actually resulted in significantly lower volumes of gastric contents on induction of anaesthesia than had no fluids been taken. This difference however cannot be considered of clinical significance (6mls).</a:t>
            </a:r>
            <a:endParaRPr sz="1400"/>
          </a:p>
          <a:p>
            <a:pPr marL="457200" lvl="0" indent="-317500" algn="l" rtl="0">
              <a:spcBef>
                <a:spcPts val="0"/>
              </a:spcBef>
              <a:spcAft>
                <a:spcPts val="0"/>
              </a:spcAft>
              <a:buSzPts val="1400"/>
              <a:buChar char="●"/>
            </a:pPr>
            <a:r>
              <a:rPr lang="en-GB" sz="1400"/>
              <a:t>Obese participants (BMI &gt; 30) permitted 300mls of clear fluids two hours preoperatively were noted to have a higher mean gastric volume than the fasted group that was statistically and clinically significant.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3" name="Google Shape;203;p3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Pro</a:t>
            </a:r>
            <a:endParaRPr/>
          </a:p>
          <a:p>
            <a:pPr marL="457200" lvl="0" indent="-317500" algn="l" rtl="0">
              <a:spcBef>
                <a:spcPts val="1200"/>
              </a:spcBef>
              <a:spcAft>
                <a:spcPts val="0"/>
              </a:spcAft>
              <a:buSzPts val="1400"/>
              <a:buChar char="●"/>
            </a:pPr>
            <a:r>
              <a:rPr lang="en-GB"/>
              <a:t>Comprehensive review</a:t>
            </a:r>
            <a:endParaRPr/>
          </a:p>
          <a:p>
            <a:pPr marL="457200" lvl="0" indent="-317500" algn="l" rtl="0">
              <a:spcBef>
                <a:spcPts val="0"/>
              </a:spcBef>
              <a:spcAft>
                <a:spcPts val="0"/>
              </a:spcAft>
              <a:buSzPts val="1400"/>
              <a:buChar char="●"/>
            </a:pPr>
            <a:r>
              <a:rPr lang="en-GB"/>
              <a:t>Compared </a:t>
            </a:r>
            <a:endParaRPr/>
          </a:p>
          <a:p>
            <a:pPr marL="914400" lvl="1" indent="-304800" algn="l" rtl="0">
              <a:spcBef>
                <a:spcPts val="0"/>
              </a:spcBef>
              <a:spcAft>
                <a:spcPts val="0"/>
              </a:spcAft>
              <a:buSzPts val="1200"/>
              <a:buChar char="○"/>
            </a:pPr>
            <a:r>
              <a:rPr lang="en-GB"/>
              <a:t>Duration of fasting</a:t>
            </a:r>
            <a:endParaRPr/>
          </a:p>
          <a:p>
            <a:pPr marL="914400" lvl="1" indent="-304800" algn="l" rtl="0">
              <a:spcBef>
                <a:spcPts val="0"/>
              </a:spcBef>
              <a:spcAft>
                <a:spcPts val="0"/>
              </a:spcAft>
              <a:buSzPts val="1200"/>
              <a:buChar char="○"/>
            </a:pPr>
            <a:r>
              <a:rPr lang="en-GB"/>
              <a:t>Fluid type</a:t>
            </a:r>
            <a:endParaRPr/>
          </a:p>
          <a:p>
            <a:pPr marL="914400" lvl="1" indent="-304800" algn="l" rtl="0">
              <a:spcBef>
                <a:spcPts val="0"/>
              </a:spcBef>
              <a:spcAft>
                <a:spcPts val="0"/>
              </a:spcAft>
              <a:buSzPts val="1200"/>
              <a:buChar char="○"/>
            </a:pPr>
            <a:r>
              <a:rPr lang="en-GB"/>
              <a:t>At risk population group</a:t>
            </a:r>
            <a:endParaRPr/>
          </a:p>
          <a:p>
            <a:pPr marL="457200" lvl="0" indent="-317500" algn="l" rtl="0">
              <a:spcBef>
                <a:spcPts val="0"/>
              </a:spcBef>
              <a:spcAft>
                <a:spcPts val="0"/>
              </a:spcAft>
              <a:buSzPts val="1400"/>
              <a:buChar char="●"/>
            </a:pPr>
            <a:r>
              <a:rPr lang="en-GB"/>
              <a:t>Clinical significance considered</a:t>
            </a:r>
            <a:endParaRPr/>
          </a:p>
        </p:txBody>
      </p:sp>
      <p:sp>
        <p:nvSpPr>
          <p:cNvPr id="204" name="Google Shape;204;p3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Limitations</a:t>
            </a:r>
            <a:endParaRPr/>
          </a:p>
          <a:p>
            <a:pPr marL="457200" lvl="0" indent="-317500" algn="l" rtl="0">
              <a:spcBef>
                <a:spcPts val="1200"/>
              </a:spcBef>
              <a:spcAft>
                <a:spcPts val="0"/>
              </a:spcAft>
              <a:buSzPts val="1400"/>
              <a:buChar char="●"/>
            </a:pPr>
            <a:r>
              <a:rPr lang="en-GB"/>
              <a:t>Small sample sizes - no aspiration/regurgitation detected</a:t>
            </a:r>
            <a:endParaRPr/>
          </a:p>
          <a:p>
            <a:pPr marL="457200" lvl="0" indent="-317500" algn="l" rtl="0">
              <a:spcBef>
                <a:spcPts val="0"/>
              </a:spcBef>
              <a:spcAft>
                <a:spcPts val="0"/>
              </a:spcAft>
              <a:buSzPts val="1400"/>
              <a:buChar char="●"/>
            </a:pPr>
            <a:r>
              <a:rPr lang="en-GB"/>
              <a:t>Most participants were healthy, non-pregnant, adult population undergoing elective surgery</a:t>
            </a:r>
            <a:endParaRPr/>
          </a:p>
          <a:p>
            <a:pPr marL="457200" lvl="0" indent="-317500" algn="l" rtl="0">
              <a:spcBef>
                <a:spcPts val="0"/>
              </a:spcBef>
              <a:spcAft>
                <a:spcPts val="0"/>
              </a:spcAft>
              <a:buSzPts val="1400"/>
              <a:buChar char="●"/>
            </a:pPr>
            <a:r>
              <a:rPr lang="en-GB"/>
              <a:t>Lack of blinding</a:t>
            </a:r>
            <a:endParaRPr/>
          </a:p>
          <a:p>
            <a:pPr marL="0" lvl="0" indent="0" algn="l" rtl="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t>In response to my inquiry, the chairman of the Canadian Anaesthetists’ Society’s Standards of Practice Committee informed me that he was unaware of clinical studies to support a 5-hr fasting guideline for clear liquids as well as solids. He encouraged us to pursue our proposed research so long as we </a:t>
            </a:r>
            <a:r>
              <a:rPr lang="en-GB" b="1">
                <a:solidFill>
                  <a:schemeClr val="dk1"/>
                </a:solidFill>
              </a:rPr>
              <a:t>left a ‘reasonable interval’ between ingestion of clear liquid and induction of anaesthesia</a:t>
            </a:r>
            <a:r>
              <a:rPr lang="en-GB"/>
              <a:t>.</a:t>
            </a:r>
            <a:endParaRPr/>
          </a:p>
          <a:p>
            <a:pPr marL="0" lvl="0" indent="0" algn="r" rtl="0">
              <a:spcBef>
                <a:spcPts val="1200"/>
              </a:spcBef>
              <a:spcAft>
                <a:spcPts val="0"/>
              </a:spcAft>
              <a:buNone/>
            </a:pPr>
            <a:r>
              <a:rPr lang="en-GB"/>
              <a:t>- J Roger Maltby</a:t>
            </a:r>
            <a:endParaRPr/>
          </a:p>
          <a:p>
            <a:pPr marL="457200" lvl="0" indent="-334327" algn="l" rtl="0">
              <a:spcBef>
                <a:spcPts val="1200"/>
              </a:spcBef>
              <a:spcAft>
                <a:spcPts val="0"/>
              </a:spcAft>
              <a:buSzPct val="100000"/>
              <a:buChar char="●"/>
            </a:pPr>
            <a:r>
              <a:rPr lang="en-GB"/>
              <a:t>Current adult guidelines only cite studies that investigated liquid fasting times between 2 and 4 h vs &gt; 4 h or conclude that drinking up to 2 h before induction of anaesthesia has no effect on or even reduces gastric residual volume</a:t>
            </a:r>
            <a:endParaRPr/>
          </a:p>
          <a:p>
            <a:pPr marL="457200" lvl="0" indent="-334327" algn="l" rtl="0">
              <a:spcBef>
                <a:spcPts val="0"/>
              </a:spcBef>
              <a:spcAft>
                <a:spcPts val="0"/>
              </a:spcAft>
              <a:buSzPct val="100000"/>
              <a:buChar char="●"/>
            </a:pPr>
            <a:r>
              <a:rPr lang="en-GB"/>
              <a:t>Over a decade ago, the Scandinavian guidelines encourage 150 ml of water to be taken with a premedication up to 1 h before GA. There has been no increased incidence of adverse events</a:t>
            </a:r>
            <a:endParaRPr/>
          </a:p>
        </p:txBody>
      </p:sp>
      <p:sp>
        <p:nvSpPr>
          <p:cNvPr id="210" name="Google Shape;210;p3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2 hrs?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a:t>What is the physiological transit time for clear fluid? What factors affect the transit time?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40"/>
          <p:cNvPicPr preferRelativeResize="0"/>
          <p:nvPr/>
        </p:nvPicPr>
        <p:blipFill>
          <a:blip r:embed="rId3">
            <a:alphaModFix/>
          </a:blip>
          <a:stretch>
            <a:fillRect/>
          </a:stretch>
        </p:blipFill>
        <p:spPr>
          <a:xfrm>
            <a:off x="500325" y="0"/>
            <a:ext cx="3194716" cy="5143499"/>
          </a:xfrm>
          <a:prstGeom prst="rect">
            <a:avLst/>
          </a:prstGeom>
          <a:noFill/>
          <a:ln>
            <a:noFill/>
          </a:ln>
        </p:spPr>
      </p:pic>
      <p:pic>
        <p:nvPicPr>
          <p:cNvPr id="221" name="Google Shape;221;p40"/>
          <p:cNvPicPr preferRelativeResize="0"/>
          <p:nvPr/>
        </p:nvPicPr>
        <p:blipFill>
          <a:blip r:embed="rId4">
            <a:alphaModFix/>
          </a:blip>
          <a:stretch>
            <a:fillRect/>
          </a:stretch>
        </p:blipFill>
        <p:spPr>
          <a:xfrm>
            <a:off x="4320391" y="824600"/>
            <a:ext cx="4700759" cy="34942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Is it safe to decrease fasting time for clear fluid?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Sip Til Send</a:t>
            </a:r>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‘Fluid fasting in unscheduled patients in Ninewells Hospital’ (November 2020)</a:t>
            </a:r>
            <a:endParaRPr/>
          </a:p>
          <a:p>
            <a:pPr marL="457200" lvl="0" indent="-342900" algn="l" rtl="0">
              <a:spcBef>
                <a:spcPts val="1200"/>
              </a:spcBef>
              <a:spcAft>
                <a:spcPts val="0"/>
              </a:spcAft>
              <a:buSzPts val="1800"/>
              <a:buChar char="-"/>
            </a:pPr>
            <a:r>
              <a:rPr lang="en-GB"/>
              <a:t>Mean fluid deprivation 7.5 hrs</a:t>
            </a:r>
            <a:endParaRPr/>
          </a:p>
          <a:p>
            <a:pPr marL="457200" lvl="0" indent="-342900" algn="l" rtl="0">
              <a:spcBef>
                <a:spcPts val="0"/>
              </a:spcBef>
              <a:spcAft>
                <a:spcPts val="0"/>
              </a:spcAft>
              <a:buSzPts val="1800"/>
              <a:buChar char="-"/>
            </a:pPr>
            <a:r>
              <a:rPr lang="en-GB"/>
              <a:t>Max 22 hrs</a:t>
            </a:r>
            <a:endParaRPr/>
          </a:p>
          <a:p>
            <a:pPr marL="457200" lvl="0" indent="-342900" algn="l" rtl="0">
              <a:spcBef>
                <a:spcPts val="0"/>
              </a:spcBef>
              <a:spcAft>
                <a:spcPts val="0"/>
              </a:spcAft>
              <a:buSzPts val="1800"/>
              <a:buChar char="-"/>
            </a:pPr>
            <a:r>
              <a:rPr lang="en-GB"/>
              <a:t>Repeated fasting over multiple days</a:t>
            </a:r>
            <a:endParaRPr/>
          </a:p>
          <a:p>
            <a:pPr marL="0" lvl="0" indent="0" algn="l" rtl="0">
              <a:spcBef>
                <a:spcPts val="1200"/>
              </a:spcBef>
              <a:spcAft>
                <a:spcPts val="1200"/>
              </a:spcAft>
              <a:buNone/>
            </a:pPr>
            <a:endParaRPr/>
          </a:p>
        </p:txBody>
      </p:sp>
      <p:pic>
        <p:nvPicPr>
          <p:cNvPr id="74" name="Google Shape;74;p15"/>
          <p:cNvPicPr preferRelativeResize="0"/>
          <p:nvPr/>
        </p:nvPicPr>
        <p:blipFill>
          <a:blip r:embed="rId3">
            <a:alphaModFix/>
          </a:blip>
          <a:stretch>
            <a:fillRect/>
          </a:stretch>
        </p:blipFill>
        <p:spPr>
          <a:xfrm>
            <a:off x="5877400" y="1643625"/>
            <a:ext cx="2577575" cy="3351826"/>
          </a:xfrm>
          <a:prstGeom prst="rect">
            <a:avLst/>
          </a:prstGeom>
          <a:noFill/>
          <a:ln>
            <a:noFill/>
          </a:ln>
        </p:spPr>
      </p:pic>
      <p:pic>
        <p:nvPicPr>
          <p:cNvPr id="75" name="Google Shape;75;p15"/>
          <p:cNvPicPr preferRelativeResize="0"/>
          <p:nvPr/>
        </p:nvPicPr>
        <p:blipFill>
          <a:blip r:embed="rId4">
            <a:alphaModFix/>
          </a:blip>
          <a:stretch>
            <a:fillRect/>
          </a:stretch>
        </p:blipFill>
        <p:spPr>
          <a:xfrm>
            <a:off x="200025" y="2737725"/>
            <a:ext cx="2059950" cy="2257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42"/>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solidFill>
                  <a:schemeClr val="dk1"/>
                </a:solidFill>
              </a:rPr>
              <a:t>Paediatric preoperative fasting</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3"/>
          <p:cNvSpPr txBox="1">
            <a:spLocks noGrp="1"/>
          </p:cNvSpPr>
          <p:nvPr>
            <p:ph type="body" idx="1"/>
          </p:nvPr>
        </p:nvSpPr>
        <p:spPr>
          <a:xfrm>
            <a:off x="311700" y="1727575"/>
            <a:ext cx="8520600" cy="28413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a:t>Aim: To determine the incidence of perioperative pulmonary aspiration in pediatric patients allowed unlimited intake of clear fluids prior to general anesthesia.</a:t>
            </a:r>
            <a:endParaRPr/>
          </a:p>
          <a:p>
            <a:pPr marL="0" lvl="0" indent="0" algn="l" rtl="0">
              <a:spcBef>
                <a:spcPts val="1200"/>
              </a:spcBef>
              <a:spcAft>
                <a:spcPts val="0"/>
              </a:spcAft>
              <a:buNone/>
            </a:pPr>
            <a:r>
              <a:rPr lang="en-GB"/>
              <a:t>Results: </a:t>
            </a:r>
            <a:endParaRPr/>
          </a:p>
          <a:p>
            <a:pPr marL="457200" lvl="0" indent="-317182" algn="l" rtl="0">
              <a:spcBef>
                <a:spcPts val="1200"/>
              </a:spcBef>
              <a:spcAft>
                <a:spcPts val="0"/>
              </a:spcAft>
              <a:buSzPct val="100000"/>
              <a:buChar char="●"/>
            </a:pPr>
            <a:r>
              <a:rPr lang="en-GB"/>
              <a:t>Of the 10 015 pediatric anesthetics included, aspiration occurred in </a:t>
            </a:r>
            <a:r>
              <a:rPr lang="en-GB">
                <a:solidFill>
                  <a:schemeClr val="dk1"/>
                </a:solidFill>
              </a:rPr>
              <a:t>three (0.03% or 3 in 10 000) cases</a:t>
            </a:r>
            <a:r>
              <a:rPr lang="en-GB"/>
              <a:t>. </a:t>
            </a:r>
            <a:r>
              <a:rPr lang="en-GB">
                <a:solidFill>
                  <a:schemeClr val="dk1"/>
                </a:solidFill>
              </a:rPr>
              <a:t>No case required cancellation of the surgical procedure, intensive care or ventilation support, and no deaths attributable to aspiration were found. </a:t>
            </a:r>
            <a:endParaRPr>
              <a:solidFill>
                <a:schemeClr val="dk1"/>
              </a:solidFill>
            </a:endParaRPr>
          </a:p>
          <a:p>
            <a:pPr marL="457200" lvl="0" indent="-317182" algn="l" rtl="0">
              <a:spcBef>
                <a:spcPts val="0"/>
              </a:spcBef>
              <a:spcAft>
                <a:spcPts val="0"/>
              </a:spcAft>
              <a:buSzPct val="100000"/>
              <a:buChar char="●"/>
            </a:pPr>
            <a:r>
              <a:rPr lang="en-GB"/>
              <a:t>Pulmonary aspiration was suspected, but not confirmed by radiology or continuing symptoms, in an additional 14 cases. </a:t>
            </a:r>
            <a:endParaRPr/>
          </a:p>
          <a:p>
            <a:pPr marL="0" lvl="0" indent="0" algn="l" rtl="0">
              <a:spcBef>
                <a:spcPts val="1200"/>
              </a:spcBef>
              <a:spcAft>
                <a:spcPts val="1200"/>
              </a:spcAft>
              <a:buNone/>
            </a:pPr>
            <a:r>
              <a:rPr lang="en-GB"/>
              <a:t>Conclusion: Shortened fasting times may improve the perioperative experience for parents and children with a low risk of aspiration.</a:t>
            </a:r>
            <a:endParaRPr/>
          </a:p>
        </p:txBody>
      </p:sp>
      <p:pic>
        <p:nvPicPr>
          <p:cNvPr id="237" name="Google Shape;237;p43"/>
          <p:cNvPicPr preferRelativeResize="0"/>
          <p:nvPr/>
        </p:nvPicPr>
        <p:blipFill>
          <a:blip r:embed="rId3">
            <a:alphaModFix/>
          </a:blip>
          <a:stretch>
            <a:fillRect/>
          </a:stretch>
        </p:blipFill>
        <p:spPr>
          <a:xfrm>
            <a:off x="1133674" y="125925"/>
            <a:ext cx="6876651" cy="1461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43" name="Google Shape;243;p4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Pros</a:t>
            </a:r>
            <a:endParaRPr/>
          </a:p>
          <a:p>
            <a:pPr marL="457200" lvl="0" indent="-317500" algn="l" rtl="0">
              <a:spcBef>
                <a:spcPts val="1200"/>
              </a:spcBef>
              <a:spcAft>
                <a:spcPts val="0"/>
              </a:spcAft>
              <a:buSzPts val="1400"/>
              <a:buChar char="●"/>
            </a:pPr>
            <a:r>
              <a:rPr lang="en-GB"/>
              <a:t>Large sample size - sufficient power to be able to detect increased risk of aspiration</a:t>
            </a:r>
            <a:endParaRPr/>
          </a:p>
          <a:p>
            <a:pPr marL="457200" lvl="0" indent="-317500" algn="l" rtl="0">
              <a:spcBef>
                <a:spcPts val="0"/>
              </a:spcBef>
              <a:spcAft>
                <a:spcPts val="0"/>
              </a:spcAft>
              <a:buSzPts val="1400"/>
              <a:buChar char="●"/>
            </a:pPr>
            <a:r>
              <a:rPr lang="en-GB"/>
              <a:t>Single centre - uniform anaesthetic methods</a:t>
            </a:r>
            <a:endParaRPr/>
          </a:p>
          <a:p>
            <a:pPr marL="457200" lvl="0" indent="-317500" algn="l" rtl="0">
              <a:spcBef>
                <a:spcPts val="0"/>
              </a:spcBef>
              <a:spcAft>
                <a:spcPts val="0"/>
              </a:spcAft>
              <a:buSzPts val="1400"/>
              <a:buChar char="●"/>
            </a:pPr>
            <a:r>
              <a:rPr lang="en-GB"/>
              <a:t>Clear definition for aspiration and suspected aspiration</a:t>
            </a:r>
            <a:endParaRPr/>
          </a:p>
        </p:txBody>
      </p:sp>
      <p:sp>
        <p:nvSpPr>
          <p:cNvPr id="244" name="Google Shape;244;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Limitations</a:t>
            </a:r>
            <a:endParaRPr/>
          </a:p>
          <a:p>
            <a:pPr marL="457200" lvl="0" indent="-317500" algn="l" rtl="0">
              <a:spcBef>
                <a:spcPts val="1200"/>
              </a:spcBef>
              <a:spcAft>
                <a:spcPts val="0"/>
              </a:spcAft>
              <a:buSzPts val="1400"/>
              <a:buChar char="●"/>
            </a:pPr>
            <a:r>
              <a:rPr lang="en-GB"/>
              <a:t>Single centre</a:t>
            </a:r>
            <a:endParaRPr/>
          </a:p>
          <a:p>
            <a:pPr marL="457200" lvl="0" indent="-317500" algn="l" rtl="0">
              <a:spcBef>
                <a:spcPts val="0"/>
              </a:spcBef>
              <a:spcAft>
                <a:spcPts val="0"/>
              </a:spcAft>
              <a:buSzPts val="1400"/>
              <a:buChar char="●"/>
            </a:pPr>
            <a:r>
              <a:rPr lang="en-GB"/>
              <a:t>Elective procedures only</a:t>
            </a:r>
            <a:endParaRPr/>
          </a:p>
          <a:p>
            <a:pPr marL="457200" lvl="0" indent="-317500" algn="l" rtl="0">
              <a:spcBef>
                <a:spcPts val="0"/>
              </a:spcBef>
              <a:spcAft>
                <a:spcPts val="0"/>
              </a:spcAft>
              <a:buSzPts val="1400"/>
              <a:buChar char="●"/>
            </a:pPr>
            <a:r>
              <a:rPr lang="en-GB"/>
              <a:t>Retrospective observational study without comparison group</a:t>
            </a:r>
            <a:endParaRPr/>
          </a:p>
          <a:p>
            <a:pPr marL="457200" lvl="0" indent="-317500" algn="l" rtl="0">
              <a:spcBef>
                <a:spcPts val="0"/>
              </a:spcBef>
              <a:spcAft>
                <a:spcPts val="0"/>
              </a:spcAft>
              <a:buSzPts val="1400"/>
              <a:buChar char="●"/>
            </a:pPr>
            <a:r>
              <a:rPr lang="en-GB"/>
              <a:t>Unclear actual fasting time</a:t>
            </a:r>
            <a:endParaRPr/>
          </a:p>
          <a:p>
            <a:pPr marL="914400" lvl="1" indent="-304800" algn="l" rtl="0">
              <a:spcBef>
                <a:spcPts val="0"/>
              </a:spcBef>
              <a:spcAft>
                <a:spcPts val="0"/>
              </a:spcAft>
              <a:buSzPts val="1200"/>
              <a:buChar char="○"/>
            </a:pPr>
            <a:r>
              <a:rPr lang="en-GB"/>
              <a:t>Mean fasting time 1.7 h in small subgroup of preliminary survey</a:t>
            </a:r>
            <a:endParaRPr/>
          </a:p>
          <a:p>
            <a:pPr marL="914400" lvl="1" indent="-304800" algn="l" rtl="0">
              <a:spcBef>
                <a:spcPts val="0"/>
              </a:spcBef>
              <a:spcAft>
                <a:spcPts val="0"/>
              </a:spcAft>
              <a:buSzPts val="1200"/>
              <a:buChar char="○"/>
            </a:pPr>
            <a:r>
              <a:rPr lang="en-GB"/>
              <a:t>Anaesthesia induction in our department usually occurs at least 30 min after the child is called to the operating room</a:t>
            </a:r>
            <a:endParaRPr/>
          </a:p>
          <a:p>
            <a:pPr marL="0" lvl="0" indent="0" algn="l" rtl="0">
              <a:spcBef>
                <a:spcPts val="1200"/>
              </a:spcBef>
              <a:spcAft>
                <a:spcPts val="12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45"/>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solidFill>
                  <a:schemeClr val="dk1"/>
                </a:solidFill>
              </a:rPr>
              <a:t>Adult preoperative fasting</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6"/>
          <p:cNvPicPr preferRelativeResize="0"/>
          <p:nvPr/>
        </p:nvPicPr>
        <p:blipFill>
          <a:blip r:embed="rId3">
            <a:alphaModFix/>
          </a:blip>
          <a:stretch>
            <a:fillRect/>
          </a:stretch>
        </p:blipFill>
        <p:spPr>
          <a:xfrm>
            <a:off x="48850" y="898115"/>
            <a:ext cx="9144000" cy="334727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47"/>
          <p:cNvPicPr preferRelativeResize="0"/>
          <p:nvPr/>
        </p:nvPicPr>
        <p:blipFill>
          <a:blip r:embed="rId3">
            <a:alphaModFix/>
          </a:blip>
          <a:stretch>
            <a:fillRect/>
          </a:stretch>
        </p:blipFill>
        <p:spPr>
          <a:xfrm>
            <a:off x="1261825" y="152400"/>
            <a:ext cx="6620354" cy="483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65" name="Google Shape;265;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0"/>
              </a:spcAft>
              <a:buNone/>
            </a:pPr>
            <a:r>
              <a:rPr lang="en-GB" b="1"/>
              <a:t>MAIN OUTCOME MEASURE</a:t>
            </a:r>
            <a:r>
              <a:rPr lang="en-GB"/>
              <a:t>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Primary Outcome: the difference in antral CSA between the fully fasted women on admission and the same women after following the ‘Sip Til Send’ protocol until just before spinal anaesthesia.</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Secondary Outcomes:</a:t>
            </a:r>
            <a:endParaRPr/>
          </a:p>
          <a:p>
            <a:pPr marL="457200" lvl="0" indent="-334327" algn="l" rtl="0">
              <a:lnSpc>
                <a:spcPct val="100000"/>
              </a:lnSpc>
              <a:spcBef>
                <a:spcPts val="0"/>
              </a:spcBef>
              <a:spcAft>
                <a:spcPts val="0"/>
              </a:spcAft>
              <a:buSzPct val="100000"/>
              <a:buChar char="●"/>
            </a:pPr>
            <a:r>
              <a:rPr lang="en-GB"/>
              <a:t>The estimated gastric volume using methodology validated in parturients </a:t>
            </a:r>
            <a:endParaRPr/>
          </a:p>
          <a:p>
            <a:pPr marL="457200" lvl="0" indent="-334327" algn="l" rtl="0">
              <a:lnSpc>
                <a:spcPct val="100000"/>
              </a:lnSpc>
              <a:spcBef>
                <a:spcPts val="0"/>
              </a:spcBef>
              <a:spcAft>
                <a:spcPts val="0"/>
              </a:spcAft>
              <a:buSzPct val="100000"/>
              <a:buChar char="●"/>
            </a:pPr>
            <a:r>
              <a:rPr lang="en-GB"/>
              <a:t>The incidence of estimated gastric volume &gt;1.5 ml/kg using participants’ booking weights</a:t>
            </a:r>
            <a:endParaRPr/>
          </a:p>
          <a:p>
            <a:pPr marL="457200" lvl="0" indent="-334327" algn="l" rtl="0">
              <a:lnSpc>
                <a:spcPct val="100000"/>
              </a:lnSpc>
              <a:spcBef>
                <a:spcPts val="0"/>
              </a:spcBef>
              <a:spcAft>
                <a:spcPts val="0"/>
              </a:spcAft>
              <a:buSzPct val="100000"/>
              <a:buChar char="●"/>
            </a:pPr>
            <a:r>
              <a:rPr lang="en-GB"/>
              <a:t>The incidence of Perlas 2 grading</a:t>
            </a:r>
            <a:endParaRPr/>
          </a:p>
          <a:p>
            <a:pPr marL="457200" lvl="0" indent="-334327" algn="l" rtl="0">
              <a:lnSpc>
                <a:spcPct val="100000"/>
              </a:lnSpc>
              <a:spcBef>
                <a:spcPts val="0"/>
              </a:spcBef>
              <a:spcAft>
                <a:spcPts val="0"/>
              </a:spcAft>
              <a:buSzPct val="100000"/>
              <a:buChar char="●"/>
            </a:pPr>
            <a:r>
              <a:rPr lang="en-GB"/>
              <a:t>The correlations between the ‘Sip Til Send’ fasting time and estimated gastric volume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49"/>
          <p:cNvPicPr preferRelativeResize="0"/>
          <p:nvPr/>
        </p:nvPicPr>
        <p:blipFill>
          <a:blip r:embed="rId3">
            <a:alphaModFix/>
          </a:blip>
          <a:stretch>
            <a:fillRect/>
          </a:stretch>
        </p:blipFill>
        <p:spPr>
          <a:xfrm>
            <a:off x="115750" y="1152475"/>
            <a:ext cx="4582719" cy="3416400"/>
          </a:xfrm>
          <a:prstGeom prst="rect">
            <a:avLst/>
          </a:prstGeom>
          <a:noFill/>
          <a:ln>
            <a:noFill/>
          </a:ln>
        </p:spPr>
      </p:pic>
      <p:sp>
        <p:nvSpPr>
          <p:cNvPr id="271" name="Google Shape;271;p4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72" name="Google Shape;272;p4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The mean differences (95% CI) in CSA in the </a:t>
            </a:r>
            <a:endParaRPr/>
          </a:p>
          <a:p>
            <a:pPr marL="457200" lvl="0" indent="-317500" algn="l" rtl="0">
              <a:spcBef>
                <a:spcPts val="1200"/>
              </a:spcBef>
              <a:spcAft>
                <a:spcPts val="0"/>
              </a:spcAft>
              <a:buSzPts val="1400"/>
              <a:buChar char="-"/>
            </a:pPr>
            <a:r>
              <a:rPr lang="en-GB"/>
              <a:t>Semi-recumbent: 0.07 (-0.39 to 0.53) cm2 </a:t>
            </a:r>
            <a:endParaRPr/>
          </a:p>
          <a:p>
            <a:pPr marL="457200" lvl="0" indent="-317500" algn="l" rtl="0">
              <a:spcBef>
                <a:spcPts val="0"/>
              </a:spcBef>
              <a:spcAft>
                <a:spcPts val="0"/>
              </a:spcAft>
              <a:buSzPts val="1400"/>
              <a:buChar char="-"/>
            </a:pPr>
            <a:r>
              <a:rPr lang="en-GB"/>
              <a:t>RL positions: 0.04 (-0.60 to 0.68) cm2</a:t>
            </a:r>
            <a:endParaRPr/>
          </a:p>
          <a:p>
            <a:pPr marL="0" lvl="0" indent="0" algn="l" rtl="0">
              <a:spcBef>
                <a:spcPts val="1200"/>
              </a:spcBef>
              <a:spcAft>
                <a:spcPts val="1200"/>
              </a:spcAft>
              <a:buNone/>
            </a:pPr>
            <a:r>
              <a:rPr lang="en-GB"/>
              <a:t>The of 95% CIs did not cross the predefined non-inferiority margin of 0.88cm2, </a:t>
            </a:r>
            <a:r>
              <a:rPr lang="en-GB" b="1"/>
              <a:t>‘Sip Til Send’ was non-inferior to fully fasting in in terms of the antral CSA.</a:t>
            </a:r>
            <a:endParaRPr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50"/>
          <p:cNvPicPr preferRelativeResize="0"/>
          <p:nvPr/>
        </p:nvPicPr>
        <p:blipFill>
          <a:blip r:embed="rId3">
            <a:alphaModFix/>
          </a:blip>
          <a:stretch>
            <a:fillRect/>
          </a:stretch>
        </p:blipFill>
        <p:spPr>
          <a:xfrm>
            <a:off x="168839" y="0"/>
            <a:ext cx="8806311"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51"/>
          <p:cNvPicPr preferRelativeResize="0"/>
          <p:nvPr/>
        </p:nvPicPr>
        <p:blipFill>
          <a:blip r:embed="rId3">
            <a:alphaModFix/>
          </a:blip>
          <a:stretch>
            <a:fillRect/>
          </a:stretch>
        </p:blipFill>
        <p:spPr>
          <a:xfrm>
            <a:off x="2273088" y="0"/>
            <a:ext cx="4597814"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470019" y="0"/>
            <a:ext cx="8203960" cy="51434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88" name="Google Shape;288;p52"/>
          <p:cNvSpPr txBox="1">
            <a:spLocks noGrp="1"/>
          </p:cNvSpPr>
          <p:nvPr>
            <p:ph type="body" idx="1"/>
          </p:nvPr>
        </p:nvSpPr>
        <p:spPr>
          <a:xfrm>
            <a:off x="311700" y="3110825"/>
            <a:ext cx="8520600" cy="1458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b="1"/>
              <a:t>CONCLUSION</a:t>
            </a:r>
            <a:r>
              <a:rPr lang="en-GB"/>
              <a:t> </a:t>
            </a:r>
            <a:endParaRPr/>
          </a:p>
          <a:p>
            <a:pPr marL="0" lvl="0" indent="0" algn="l" rtl="0">
              <a:lnSpc>
                <a:spcPct val="100000"/>
              </a:lnSpc>
              <a:spcBef>
                <a:spcPts val="0"/>
              </a:spcBef>
              <a:spcAft>
                <a:spcPts val="0"/>
              </a:spcAft>
              <a:buNone/>
            </a:pPr>
            <a:r>
              <a:rPr lang="en-GB"/>
              <a:t>The ‘Sip Til Send’ protocol of liberal hydration with water was noninferior to standard fasting prior to elective caesarean delivery.</a:t>
            </a:r>
            <a:endParaRPr/>
          </a:p>
        </p:txBody>
      </p:sp>
      <p:pic>
        <p:nvPicPr>
          <p:cNvPr id="289" name="Google Shape;289;p52"/>
          <p:cNvPicPr preferRelativeResize="0"/>
          <p:nvPr/>
        </p:nvPicPr>
        <p:blipFill>
          <a:blip r:embed="rId3">
            <a:alphaModFix/>
          </a:blip>
          <a:stretch>
            <a:fillRect/>
          </a:stretch>
        </p:blipFill>
        <p:spPr>
          <a:xfrm>
            <a:off x="253300" y="-1"/>
            <a:ext cx="8272576" cy="30282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95" name="Google Shape;295;p5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a:solidFill>
                  <a:srgbClr val="000000"/>
                </a:solidFill>
              </a:rPr>
              <a:t>Pros</a:t>
            </a:r>
            <a:endParaRPr b="1">
              <a:solidFill>
                <a:srgbClr val="000000"/>
              </a:solidFill>
            </a:endParaRPr>
          </a:p>
          <a:p>
            <a:pPr marL="457200" lvl="0" indent="-317500" algn="l" rtl="0">
              <a:spcBef>
                <a:spcPts val="1200"/>
              </a:spcBef>
              <a:spcAft>
                <a:spcPts val="0"/>
              </a:spcAft>
              <a:buClr>
                <a:srgbClr val="000000"/>
              </a:buClr>
              <a:buSzPts val="1400"/>
              <a:buChar char="●"/>
            </a:pPr>
            <a:r>
              <a:rPr lang="en-GB">
                <a:solidFill>
                  <a:srgbClr val="000000"/>
                </a:solidFill>
              </a:rPr>
              <a:t>Baseline scan was obtained after guideline fasting and Sip Til Send</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Acted as own control</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Assessors are blinded</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Minimum sample size calculated based on non-inferiority </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Clinically useful outcomes</a:t>
            </a:r>
            <a:endParaRPr>
              <a:solidFill>
                <a:srgbClr val="000000"/>
              </a:solidFill>
            </a:endParaRPr>
          </a:p>
          <a:p>
            <a:pPr marL="914400" lvl="1" indent="-304800" algn="l" rtl="0">
              <a:spcBef>
                <a:spcPts val="0"/>
              </a:spcBef>
              <a:spcAft>
                <a:spcPts val="0"/>
              </a:spcAft>
              <a:buClr>
                <a:srgbClr val="000000"/>
              </a:buClr>
              <a:buSzPts val="1200"/>
              <a:buChar char="○"/>
            </a:pPr>
            <a:r>
              <a:rPr lang="en-GB">
                <a:solidFill>
                  <a:srgbClr val="000000"/>
                </a:solidFill>
              </a:rPr>
              <a:t>Gastric volume in ml/kg</a:t>
            </a:r>
            <a:endParaRPr>
              <a:solidFill>
                <a:srgbClr val="000000"/>
              </a:solidFill>
            </a:endParaRPr>
          </a:p>
          <a:p>
            <a:pPr marL="457200" lvl="0" indent="-317500" algn="l" rtl="0">
              <a:spcBef>
                <a:spcPts val="0"/>
              </a:spcBef>
              <a:spcAft>
                <a:spcPts val="0"/>
              </a:spcAft>
              <a:buClr>
                <a:srgbClr val="000000"/>
              </a:buClr>
              <a:buSzPts val="1400"/>
              <a:buChar char="●"/>
            </a:pPr>
            <a:r>
              <a:rPr lang="en-GB">
                <a:solidFill>
                  <a:srgbClr val="000000"/>
                </a:solidFill>
              </a:rPr>
              <a:t>Correlation between between the time spent ‘Sip Til Send’ fasting and gastric volume</a:t>
            </a:r>
            <a:endParaRPr>
              <a:solidFill>
                <a:srgbClr val="000000"/>
              </a:solidFill>
            </a:endParaRPr>
          </a:p>
        </p:txBody>
      </p:sp>
      <p:sp>
        <p:nvSpPr>
          <p:cNvPr id="296" name="Google Shape;296;p5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b="1">
                <a:solidFill>
                  <a:srgbClr val="000000"/>
                </a:solidFill>
              </a:rPr>
              <a:t>LIMITATIONS</a:t>
            </a:r>
            <a:endParaRPr b="1">
              <a:solidFill>
                <a:srgbClr val="000000"/>
              </a:solidFill>
            </a:endParaRPr>
          </a:p>
          <a:p>
            <a:pPr marL="457200" lvl="0" indent="-304165" algn="l" rtl="0">
              <a:spcBef>
                <a:spcPts val="1200"/>
              </a:spcBef>
              <a:spcAft>
                <a:spcPts val="0"/>
              </a:spcAft>
              <a:buClr>
                <a:srgbClr val="000000"/>
              </a:buClr>
              <a:buSzPct val="100000"/>
              <a:buChar char="●"/>
            </a:pPr>
            <a:r>
              <a:rPr lang="en-GB">
                <a:solidFill>
                  <a:srgbClr val="000000"/>
                </a:solidFill>
              </a:rPr>
              <a:t>Pragmatic design and lacked strict experimental conditions</a:t>
            </a:r>
            <a:endParaRPr>
              <a:solidFill>
                <a:srgbClr val="000000"/>
              </a:solidFill>
            </a:endParaRPr>
          </a:p>
          <a:p>
            <a:pPr marL="457200" lvl="0" indent="-304165" algn="l" rtl="0">
              <a:spcBef>
                <a:spcPts val="0"/>
              </a:spcBef>
              <a:spcAft>
                <a:spcPts val="0"/>
              </a:spcAft>
              <a:buClr>
                <a:srgbClr val="000000"/>
              </a:buClr>
              <a:buSzPct val="100000"/>
              <a:buChar char="●"/>
            </a:pPr>
            <a:r>
              <a:rPr lang="en-GB">
                <a:solidFill>
                  <a:srgbClr val="000000"/>
                </a:solidFill>
              </a:rPr>
              <a:t>The fully fasted group was based on participant self-reporting and had no maximum fasting period, which may be inaccurate or excessively heterogenous</a:t>
            </a:r>
            <a:endParaRPr>
              <a:solidFill>
                <a:srgbClr val="000000"/>
              </a:solidFill>
            </a:endParaRPr>
          </a:p>
          <a:p>
            <a:pPr marL="457200" lvl="0" indent="-304165" algn="l" rtl="0">
              <a:spcBef>
                <a:spcPts val="0"/>
              </a:spcBef>
              <a:spcAft>
                <a:spcPts val="0"/>
              </a:spcAft>
              <a:buClr>
                <a:srgbClr val="000000"/>
              </a:buClr>
              <a:buSzPct val="100000"/>
              <a:buChar char="●"/>
            </a:pPr>
            <a:r>
              <a:rPr lang="en-GB">
                <a:solidFill>
                  <a:srgbClr val="000000"/>
                </a:solidFill>
              </a:rPr>
              <a:t>The impact of one fasting method has on the other cannot be accounted for due to the paired nature of study design</a:t>
            </a:r>
            <a:endParaRPr>
              <a:solidFill>
                <a:srgbClr val="000000"/>
              </a:solidFill>
            </a:endParaRPr>
          </a:p>
          <a:p>
            <a:pPr marL="457200" lvl="0" indent="-304165" algn="l" rtl="0">
              <a:spcBef>
                <a:spcPts val="0"/>
              </a:spcBef>
              <a:spcAft>
                <a:spcPts val="0"/>
              </a:spcAft>
              <a:buClr>
                <a:srgbClr val="000000"/>
              </a:buClr>
              <a:buSzPct val="100000"/>
              <a:buChar char="●"/>
            </a:pPr>
            <a:r>
              <a:rPr lang="en-GB">
                <a:solidFill>
                  <a:srgbClr val="000000"/>
                </a:solidFill>
              </a:rPr>
              <a:t>No  safety outcome data </a:t>
            </a:r>
            <a:endParaRPr>
              <a:solidFill>
                <a:srgbClr val="000000"/>
              </a:solidFill>
            </a:endParaRPr>
          </a:p>
          <a:p>
            <a:pPr marL="457200" lvl="0" indent="-304165" algn="l" rtl="0">
              <a:spcBef>
                <a:spcPts val="0"/>
              </a:spcBef>
              <a:spcAft>
                <a:spcPts val="0"/>
              </a:spcAft>
              <a:buClr>
                <a:srgbClr val="000000"/>
              </a:buClr>
              <a:buSzPct val="100000"/>
              <a:buChar char="●"/>
            </a:pPr>
            <a:r>
              <a:rPr lang="en-GB">
                <a:solidFill>
                  <a:srgbClr val="000000"/>
                </a:solidFill>
              </a:rPr>
              <a:t>Underpowered to detect a difference between groups</a:t>
            </a:r>
            <a:endParaRPr>
              <a:solidFill>
                <a:srgbClr val="000000"/>
              </a:solidFill>
            </a:endParaRPr>
          </a:p>
          <a:p>
            <a:pPr marL="457200" lvl="0" indent="-304165" algn="l" rtl="0">
              <a:spcBef>
                <a:spcPts val="0"/>
              </a:spcBef>
              <a:spcAft>
                <a:spcPts val="0"/>
              </a:spcAft>
              <a:buClr>
                <a:srgbClr val="000000"/>
              </a:buClr>
              <a:buSzPct val="100000"/>
              <a:buChar char="●"/>
            </a:pPr>
            <a:r>
              <a:rPr lang="en-GB">
                <a:solidFill>
                  <a:srgbClr val="000000"/>
                </a:solidFill>
              </a:rPr>
              <a:t>Neuraxial anaesthesia only</a:t>
            </a:r>
            <a:endParaRPr>
              <a:solidFill>
                <a:srgbClr val="000000"/>
              </a:solidFill>
            </a:endParaRPr>
          </a:p>
          <a:p>
            <a:pPr marL="457200" lvl="0" indent="-304165" algn="l" rtl="0">
              <a:spcBef>
                <a:spcPts val="0"/>
              </a:spcBef>
              <a:spcAft>
                <a:spcPts val="0"/>
              </a:spcAft>
              <a:buClr>
                <a:srgbClr val="000000"/>
              </a:buClr>
              <a:buSzPct val="100000"/>
              <a:buChar char="●"/>
            </a:pPr>
            <a:r>
              <a:rPr lang="en-GB">
                <a:solidFill>
                  <a:srgbClr val="000000"/>
                </a:solidFill>
              </a:rPr>
              <a:t>The mean ‘Sip Til Send’ fasting time was 3.3+/-1.8 h, with participants drinking a mean of 100.5+/-51.7 ml/h</a:t>
            </a:r>
            <a:endParaRPr>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Increased RGV increases aspiration risk?</a:t>
            </a:r>
            <a:endParaRPr/>
          </a:p>
        </p:txBody>
      </p:sp>
      <p:sp>
        <p:nvSpPr>
          <p:cNvPr id="302" name="Google Shape;302;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There was no evidence to support a linear relationship between RGV and pulmonary aspiration.</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55"/>
          <p:cNvPicPr preferRelativeResize="0"/>
          <p:nvPr/>
        </p:nvPicPr>
        <p:blipFill rotWithShape="1">
          <a:blip r:embed="rId3">
            <a:alphaModFix/>
          </a:blip>
          <a:srcRect r="7415"/>
          <a:stretch/>
        </p:blipFill>
        <p:spPr>
          <a:xfrm>
            <a:off x="4258675" y="1017450"/>
            <a:ext cx="4840550" cy="2941000"/>
          </a:xfrm>
          <a:prstGeom prst="rect">
            <a:avLst/>
          </a:prstGeom>
          <a:noFill/>
          <a:ln>
            <a:noFill/>
          </a:ln>
        </p:spPr>
      </p:pic>
      <p:sp>
        <p:nvSpPr>
          <p:cNvPr id="308" name="Google Shape;308;p5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Fasting longer = lower RGV?</a:t>
            </a:r>
            <a:endParaRPr/>
          </a:p>
        </p:txBody>
      </p:sp>
      <p:sp>
        <p:nvSpPr>
          <p:cNvPr id="309" name="Google Shape;309;p5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An ultrasound study of ASA physical status 1~3 patients presenting for elective anaesthesia apparently without risk factors for delayed gastric emptying showed that despite fasting, around </a:t>
            </a:r>
            <a:r>
              <a:rPr lang="en-GB">
                <a:solidFill>
                  <a:schemeClr val="dk1"/>
                </a:solidFill>
              </a:rPr>
              <a:t>6% of patients had a significant volume of residual gastric fluid</a:t>
            </a:r>
            <a:r>
              <a:rPr lang="en-GB"/>
              <a:t>, and 1.7% had solid contents identified</a:t>
            </a:r>
            <a:endParaRPr/>
          </a:p>
        </p:txBody>
      </p:sp>
      <p:pic>
        <p:nvPicPr>
          <p:cNvPr id="310" name="Google Shape;310;p55"/>
          <p:cNvPicPr preferRelativeResize="0"/>
          <p:nvPr/>
        </p:nvPicPr>
        <p:blipFill>
          <a:blip r:embed="rId4">
            <a:alphaModFix amt="51000"/>
          </a:blip>
          <a:stretch>
            <a:fillRect/>
          </a:stretch>
        </p:blipFill>
        <p:spPr>
          <a:xfrm>
            <a:off x="6857950" y="1620475"/>
            <a:ext cx="1162825" cy="1162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Prolonged Fasting</a:t>
            </a:r>
            <a:endParaRPr/>
          </a:p>
        </p:txBody>
      </p:sp>
      <p:sp>
        <p:nvSpPr>
          <p:cNvPr id="316" name="Google Shape;316;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Fasting duration is often substantially longer than recommended irrespective of a 1- or 2-h clear liquid fasting policy</a:t>
            </a:r>
            <a:endParaRPr/>
          </a:p>
          <a:p>
            <a:pPr marL="457200" lvl="0" indent="-342900" algn="l" rtl="0">
              <a:spcBef>
                <a:spcPts val="0"/>
              </a:spcBef>
              <a:spcAft>
                <a:spcPts val="0"/>
              </a:spcAft>
              <a:buSzPts val="1800"/>
              <a:buChar char="●"/>
            </a:pPr>
            <a:r>
              <a:rPr lang="en-GB"/>
              <a:t>Prolonged fasting influences </a:t>
            </a:r>
            <a:endParaRPr/>
          </a:p>
          <a:p>
            <a:pPr marL="914400" lvl="1" indent="-317500" algn="l" rtl="0">
              <a:spcBef>
                <a:spcPts val="0"/>
              </a:spcBef>
              <a:spcAft>
                <a:spcPts val="0"/>
              </a:spcAft>
              <a:buSzPts val="1400"/>
              <a:buChar char="○"/>
            </a:pPr>
            <a:r>
              <a:rPr lang="en-GB" b="1"/>
              <a:t>Patient-related outcomes</a:t>
            </a:r>
            <a:r>
              <a:rPr lang="en-GB"/>
              <a:t>: preoperative thirst, hunger, anxiety, nausea and vomiting, pain, and reduced feeling of well-being</a:t>
            </a:r>
            <a:endParaRPr/>
          </a:p>
          <a:p>
            <a:pPr marL="914400" lvl="1" indent="-317500" algn="l" rtl="0">
              <a:spcBef>
                <a:spcPts val="0"/>
              </a:spcBef>
              <a:spcAft>
                <a:spcPts val="0"/>
              </a:spcAft>
              <a:buSzPts val="1400"/>
              <a:buChar char="○"/>
            </a:pPr>
            <a:r>
              <a:rPr lang="en-GB" b="1"/>
              <a:t>Clinical outcomes</a:t>
            </a:r>
            <a:r>
              <a:rPr lang="en-GB"/>
              <a:t>: dehydration, difficult cannulation, electrolyte imbalance, postoperative delirium, and hypotension at induction of general anesthesia</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57"/>
          <p:cNvPicPr preferRelativeResize="0"/>
          <p:nvPr/>
        </p:nvPicPr>
        <p:blipFill>
          <a:blip r:embed="rId3">
            <a:alphaModFix/>
          </a:blip>
          <a:stretch>
            <a:fillRect/>
          </a:stretch>
        </p:blipFill>
        <p:spPr>
          <a:xfrm>
            <a:off x="0" y="618500"/>
            <a:ext cx="9144000" cy="301905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27" name="Google Shape;327;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b="1"/>
              <a:t>PATIENTS</a:t>
            </a:r>
            <a:r>
              <a:rPr lang="en-GB"/>
              <a:t> </a:t>
            </a:r>
            <a:endParaRPr/>
          </a:p>
          <a:p>
            <a:pPr marL="0" lvl="0" indent="0" algn="l" rtl="0">
              <a:spcBef>
                <a:spcPts val="1200"/>
              </a:spcBef>
              <a:spcAft>
                <a:spcPts val="0"/>
              </a:spcAft>
              <a:buNone/>
            </a:pPr>
            <a:r>
              <a:rPr lang="en-GB" u="sng"/>
              <a:t>11500 patients</a:t>
            </a:r>
            <a:r>
              <a:rPr lang="en-GB"/>
              <a:t> on the day case pathway who were receiving either sedation, GA, regional or combination. </a:t>
            </a:r>
            <a:endParaRPr/>
          </a:p>
          <a:p>
            <a:pPr marL="0" lvl="0" indent="0" algn="l" rtl="0">
              <a:spcBef>
                <a:spcPts val="1200"/>
              </a:spcBef>
              <a:spcAft>
                <a:spcPts val="0"/>
              </a:spcAft>
              <a:buNone/>
            </a:pPr>
            <a:r>
              <a:rPr lang="en-GB"/>
              <a:t>Exclusions: patients undergoing a termination of pregnancy, or patients undergoing community dental procedures, from whom patient experience data are not collected</a:t>
            </a:r>
            <a:endParaRPr/>
          </a:p>
          <a:p>
            <a:pPr marL="0" lvl="0" indent="0" algn="l" rtl="0">
              <a:spcBef>
                <a:spcPts val="1200"/>
              </a:spcBef>
              <a:spcAft>
                <a:spcPts val="0"/>
              </a:spcAft>
              <a:buNone/>
            </a:pPr>
            <a:r>
              <a:rPr lang="en-GB" b="1"/>
              <a:t>INTERVENTION</a:t>
            </a:r>
            <a:r>
              <a:rPr lang="en-GB"/>
              <a:t> Introduction of a change to the day surgery pathway policy permitting unrestricted clear oral fluids pre-operatively until transfer to theatre (from October 2014).</a:t>
            </a:r>
            <a:endParaRPr/>
          </a:p>
          <a:p>
            <a:pPr marL="0" lvl="0" indent="0" algn="l" rtl="0">
              <a:spcBef>
                <a:spcPts val="1200"/>
              </a:spcBef>
              <a:spcAft>
                <a:spcPts val="1200"/>
              </a:spcAft>
              <a:buNone/>
            </a:pPr>
            <a:r>
              <a:rPr lang="en-GB" b="1"/>
              <a:t>MAIN OUTCOME MEASURES</a:t>
            </a:r>
            <a:r>
              <a:rPr lang="en-GB"/>
              <a:t> Incidence of postoperative nausea and vomiting.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59"/>
          <p:cNvPicPr preferRelativeResize="0"/>
          <p:nvPr/>
        </p:nvPicPr>
        <p:blipFill>
          <a:blip r:embed="rId3">
            <a:alphaModFix/>
          </a:blip>
          <a:stretch>
            <a:fillRect/>
          </a:stretch>
        </p:blipFill>
        <p:spPr>
          <a:xfrm>
            <a:off x="712350" y="0"/>
            <a:ext cx="7719290" cy="5143500"/>
          </a:xfrm>
          <a:prstGeom prst="rect">
            <a:avLst/>
          </a:prstGeom>
          <a:noFill/>
          <a:ln>
            <a:noFill/>
          </a:ln>
        </p:spPr>
      </p:pic>
      <p:sp>
        <p:nvSpPr>
          <p:cNvPr id="333" name="Google Shape;333;p59"/>
          <p:cNvSpPr/>
          <p:nvPr/>
        </p:nvSpPr>
        <p:spPr>
          <a:xfrm>
            <a:off x="742200" y="915400"/>
            <a:ext cx="6877800" cy="43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4" name="Google Shape;334;p59"/>
          <p:cNvSpPr/>
          <p:nvPr/>
        </p:nvSpPr>
        <p:spPr>
          <a:xfrm>
            <a:off x="742200" y="1892625"/>
            <a:ext cx="6877800" cy="164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40" name="Google Shape;340;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a:t>RESULTS</a:t>
            </a:r>
            <a:r>
              <a:rPr lang="en-GB"/>
              <a:t> </a:t>
            </a:r>
            <a:endParaRPr/>
          </a:p>
          <a:p>
            <a:pPr marL="0" lvl="0" indent="0" algn="l" rtl="0">
              <a:spcBef>
                <a:spcPts val="1200"/>
              </a:spcBef>
              <a:spcAft>
                <a:spcPts val="1200"/>
              </a:spcAft>
              <a:buNone/>
            </a:pPr>
            <a:r>
              <a:rPr lang="en-GB"/>
              <a:t>The corresponding rates of vomiting were 146/5186 (2.8%) and 104/4716 (2.2%), a relative rate (95% confidence interval) of 0.78 (0.61 to 1.00), P = 0.053.</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61"/>
          <p:cNvPicPr preferRelativeResize="0"/>
          <p:nvPr/>
        </p:nvPicPr>
        <p:blipFill>
          <a:blip r:embed="rId3">
            <a:alphaModFix/>
          </a:blip>
          <a:stretch>
            <a:fillRect/>
          </a:stretch>
        </p:blipFill>
        <p:spPr>
          <a:xfrm>
            <a:off x="152400" y="152400"/>
            <a:ext cx="8839200" cy="1819402"/>
          </a:xfrm>
          <a:prstGeom prst="rect">
            <a:avLst/>
          </a:prstGeom>
          <a:noFill/>
          <a:ln>
            <a:noFill/>
          </a:ln>
        </p:spPr>
      </p:pic>
      <p:pic>
        <p:nvPicPr>
          <p:cNvPr id="346" name="Google Shape;346;p61"/>
          <p:cNvPicPr preferRelativeResize="0"/>
          <p:nvPr/>
        </p:nvPicPr>
        <p:blipFill>
          <a:blip r:embed="rId4">
            <a:alphaModFix/>
          </a:blip>
          <a:stretch>
            <a:fillRect/>
          </a:stretch>
        </p:blipFill>
        <p:spPr>
          <a:xfrm>
            <a:off x="152400" y="2124202"/>
            <a:ext cx="8839200" cy="17973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51737" y="0"/>
            <a:ext cx="9040526" cy="514350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62"/>
          <p:cNvPicPr preferRelativeResize="0"/>
          <p:nvPr/>
        </p:nvPicPr>
        <p:blipFill>
          <a:blip r:embed="rId3">
            <a:alphaModFix/>
          </a:blip>
          <a:stretch>
            <a:fillRect/>
          </a:stretch>
        </p:blipFill>
        <p:spPr>
          <a:xfrm>
            <a:off x="2364538" y="0"/>
            <a:ext cx="4414917" cy="2888099"/>
          </a:xfrm>
          <a:prstGeom prst="rect">
            <a:avLst/>
          </a:prstGeom>
          <a:noFill/>
          <a:ln>
            <a:noFill/>
          </a:ln>
        </p:spPr>
      </p:pic>
      <p:graphicFrame>
        <p:nvGraphicFramePr>
          <p:cNvPr id="352" name="Google Shape;352;p62"/>
          <p:cNvGraphicFramePr/>
          <p:nvPr/>
        </p:nvGraphicFramePr>
        <p:xfrm>
          <a:off x="204050" y="2979850"/>
          <a:ext cx="3000000" cy="3000000"/>
        </p:xfrm>
        <a:graphic>
          <a:graphicData uri="http://schemas.openxmlformats.org/drawingml/2006/table">
            <a:tbl>
              <a:tblPr>
                <a:noFill/>
                <a:tableStyleId>{EA0E58FF-2A83-40DF-92FC-7B46870088B3}</a:tableStyleId>
              </a:tblPr>
              <a:tblGrid>
                <a:gridCol w="1806150">
                  <a:extLst>
                    <a:ext uri="{9D8B030D-6E8A-4147-A177-3AD203B41FA5}">
                      <a16:colId xmlns:a16="http://schemas.microsoft.com/office/drawing/2014/main" val="20000"/>
                    </a:ext>
                  </a:extLst>
                </a:gridCol>
                <a:gridCol w="1937675">
                  <a:extLst>
                    <a:ext uri="{9D8B030D-6E8A-4147-A177-3AD203B41FA5}">
                      <a16:colId xmlns:a16="http://schemas.microsoft.com/office/drawing/2014/main" val="20001"/>
                    </a:ext>
                  </a:extLst>
                </a:gridCol>
                <a:gridCol w="2214125">
                  <a:extLst>
                    <a:ext uri="{9D8B030D-6E8A-4147-A177-3AD203B41FA5}">
                      <a16:colId xmlns:a16="http://schemas.microsoft.com/office/drawing/2014/main" val="20002"/>
                    </a:ext>
                  </a:extLst>
                </a:gridCol>
                <a:gridCol w="2777950">
                  <a:extLst>
                    <a:ext uri="{9D8B030D-6E8A-4147-A177-3AD203B41FA5}">
                      <a16:colId xmlns:a16="http://schemas.microsoft.com/office/drawing/2014/main" val="20003"/>
                    </a:ext>
                  </a:extLst>
                </a:gridCol>
              </a:tblGrid>
              <a:tr h="4078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GB"/>
                        <a:t>Standard</a:t>
                      </a:r>
                      <a:endParaRPr/>
                    </a:p>
                  </a:txBody>
                  <a:tcPr marL="91425" marR="91425" marT="91425" marB="91425"/>
                </a:tc>
                <a:tc>
                  <a:txBody>
                    <a:bodyPr/>
                    <a:lstStyle/>
                    <a:p>
                      <a:pPr marL="0" lvl="0" indent="0" algn="l" rtl="0">
                        <a:spcBef>
                          <a:spcPts val="0"/>
                        </a:spcBef>
                        <a:spcAft>
                          <a:spcPts val="0"/>
                        </a:spcAft>
                        <a:buNone/>
                      </a:pPr>
                      <a:r>
                        <a:rPr lang="en-GB"/>
                        <a:t>Liberal</a:t>
                      </a:r>
                      <a:endParaRPr/>
                    </a:p>
                  </a:txBody>
                  <a:tcPr marL="91425" marR="91425" marT="91425" marB="91425"/>
                </a:tc>
                <a:tc>
                  <a:txBody>
                    <a:bodyPr/>
                    <a:lstStyle/>
                    <a:p>
                      <a:pPr marL="0" lvl="0" indent="0" algn="l" rtl="0">
                        <a:spcBef>
                          <a:spcPts val="0"/>
                        </a:spcBef>
                        <a:spcAft>
                          <a:spcPts val="0"/>
                        </a:spcAft>
                        <a:buNone/>
                      </a:pPr>
                      <a:r>
                        <a:rPr lang="en-GB"/>
                        <a:t>RR (95% CI)</a:t>
                      </a:r>
                      <a:endParaRPr/>
                    </a:p>
                  </a:txBody>
                  <a:tcPr marL="91425" marR="91425" marT="91425" marB="91425"/>
                </a:tc>
                <a:extLst>
                  <a:ext uri="{0D108BD9-81ED-4DB2-BD59-A6C34878D82A}">
                    <a16:rowId xmlns:a16="http://schemas.microsoft.com/office/drawing/2014/main" val="10000"/>
                  </a:ext>
                </a:extLst>
              </a:tr>
              <a:tr h="407800">
                <a:tc>
                  <a:txBody>
                    <a:bodyPr/>
                    <a:lstStyle/>
                    <a:p>
                      <a:pPr marL="0" lvl="0" indent="0" algn="l" rtl="0">
                        <a:spcBef>
                          <a:spcPts val="0"/>
                        </a:spcBef>
                        <a:spcAft>
                          <a:spcPts val="0"/>
                        </a:spcAft>
                        <a:buNone/>
                      </a:pPr>
                      <a:r>
                        <a:rPr lang="en-GB"/>
                        <a:t>Postop nausea</a:t>
                      </a:r>
                      <a:endParaRPr/>
                    </a:p>
                  </a:txBody>
                  <a:tcPr marL="91425" marR="91425" marT="91425" marB="91425"/>
                </a:tc>
                <a:tc>
                  <a:txBody>
                    <a:bodyPr/>
                    <a:lstStyle/>
                    <a:p>
                      <a:pPr marL="0" lvl="0" indent="0" algn="l" rtl="0">
                        <a:spcBef>
                          <a:spcPts val="0"/>
                        </a:spcBef>
                        <a:spcAft>
                          <a:spcPts val="0"/>
                        </a:spcAft>
                        <a:buNone/>
                      </a:pPr>
                      <a:r>
                        <a:rPr lang="en-GB"/>
                        <a:t>270/5192 (5.2%)</a:t>
                      </a:r>
                      <a:endParaRPr/>
                    </a:p>
                  </a:txBody>
                  <a:tcPr marL="91425" marR="91425" marT="91425" marB="91425"/>
                </a:tc>
                <a:tc>
                  <a:txBody>
                    <a:bodyPr/>
                    <a:lstStyle/>
                    <a:p>
                      <a:pPr marL="0" lvl="0" indent="0" algn="l" rtl="0">
                        <a:spcBef>
                          <a:spcPts val="0"/>
                        </a:spcBef>
                        <a:spcAft>
                          <a:spcPts val="0"/>
                        </a:spcAft>
                        <a:buNone/>
                      </a:pPr>
                      <a:r>
                        <a:rPr lang="en-GB"/>
                        <a:t>179/4724 (3.8%)</a:t>
                      </a:r>
                      <a:endParaRPr/>
                    </a:p>
                  </a:txBody>
                  <a:tcPr marL="91425" marR="91425" marT="91425" marB="91425"/>
                </a:tc>
                <a:tc>
                  <a:txBody>
                    <a:bodyPr/>
                    <a:lstStyle/>
                    <a:p>
                      <a:pPr marL="0" lvl="0" indent="0" algn="l" rtl="0">
                        <a:spcBef>
                          <a:spcPts val="0"/>
                        </a:spcBef>
                        <a:spcAft>
                          <a:spcPts val="0"/>
                        </a:spcAft>
                        <a:buNone/>
                      </a:pPr>
                      <a:r>
                        <a:rPr lang="en-GB"/>
                        <a:t>0.73 (0.61 ~ 0.88), P = 0.00074</a:t>
                      </a:r>
                      <a:endParaRPr/>
                    </a:p>
                  </a:txBody>
                  <a:tcPr marL="91425" marR="91425" marT="91425" marB="91425"/>
                </a:tc>
                <a:extLst>
                  <a:ext uri="{0D108BD9-81ED-4DB2-BD59-A6C34878D82A}">
                    <a16:rowId xmlns:a16="http://schemas.microsoft.com/office/drawing/2014/main" val="10001"/>
                  </a:ext>
                </a:extLst>
              </a:tr>
              <a:tr h="407800">
                <a:tc>
                  <a:txBody>
                    <a:bodyPr/>
                    <a:lstStyle/>
                    <a:p>
                      <a:pPr marL="0" lvl="0" indent="0" algn="l" rtl="0">
                        <a:spcBef>
                          <a:spcPts val="0"/>
                        </a:spcBef>
                        <a:spcAft>
                          <a:spcPts val="0"/>
                        </a:spcAft>
                        <a:buNone/>
                      </a:pPr>
                      <a:r>
                        <a:rPr lang="en-GB"/>
                        <a:t>Mod/severe nausea</a:t>
                      </a:r>
                      <a:endParaRPr/>
                    </a:p>
                  </a:txBody>
                  <a:tcPr marL="91425" marR="91425" marT="91425" marB="91425"/>
                </a:tc>
                <a:tc>
                  <a:txBody>
                    <a:bodyPr/>
                    <a:lstStyle/>
                    <a:p>
                      <a:pPr marL="0" lvl="0" indent="0" algn="l" rtl="0">
                        <a:spcBef>
                          <a:spcPts val="0"/>
                        </a:spcBef>
                        <a:spcAft>
                          <a:spcPts val="0"/>
                        </a:spcAft>
                        <a:buNone/>
                      </a:pPr>
                      <a:r>
                        <a:rPr lang="en-GB"/>
                        <a:t>68/5192 (1.3%)</a:t>
                      </a:r>
                      <a:endParaRPr/>
                    </a:p>
                  </a:txBody>
                  <a:tcPr marL="91425" marR="91425" marT="91425" marB="91425"/>
                </a:tc>
                <a:tc>
                  <a:txBody>
                    <a:bodyPr/>
                    <a:lstStyle/>
                    <a:p>
                      <a:pPr marL="0" lvl="0" indent="0" algn="l" rtl="0">
                        <a:spcBef>
                          <a:spcPts val="0"/>
                        </a:spcBef>
                        <a:spcAft>
                          <a:spcPts val="0"/>
                        </a:spcAft>
                        <a:buNone/>
                      </a:pPr>
                      <a:r>
                        <a:rPr lang="en-GB"/>
                        <a:t>31/4724 (0.7%)</a:t>
                      </a:r>
                      <a:endParaRPr/>
                    </a:p>
                  </a:txBody>
                  <a:tcPr marL="91425" marR="91425" marT="91425" marB="91425"/>
                </a:tc>
                <a:tc>
                  <a:txBody>
                    <a:bodyPr/>
                    <a:lstStyle/>
                    <a:p>
                      <a:pPr marL="0" lvl="0" indent="0" algn="l" rtl="0">
                        <a:spcBef>
                          <a:spcPts val="0"/>
                        </a:spcBef>
                        <a:spcAft>
                          <a:spcPts val="0"/>
                        </a:spcAft>
                        <a:buNone/>
                      </a:pPr>
                      <a:r>
                        <a:rPr lang="en-GB"/>
                        <a:t>0.50 (0.33 ~ 0.76), P = 0.001</a:t>
                      </a:r>
                      <a:endParaRPr/>
                    </a:p>
                  </a:txBody>
                  <a:tcPr marL="91425" marR="91425" marT="91425" marB="91425"/>
                </a:tc>
                <a:extLst>
                  <a:ext uri="{0D108BD9-81ED-4DB2-BD59-A6C34878D82A}">
                    <a16:rowId xmlns:a16="http://schemas.microsoft.com/office/drawing/2014/main" val="10002"/>
                  </a:ext>
                </a:extLst>
              </a:tr>
              <a:tr h="407800">
                <a:tc>
                  <a:txBody>
                    <a:bodyPr/>
                    <a:lstStyle/>
                    <a:p>
                      <a:pPr marL="0" lvl="0" indent="0" algn="l" rtl="0">
                        <a:spcBef>
                          <a:spcPts val="0"/>
                        </a:spcBef>
                        <a:spcAft>
                          <a:spcPts val="0"/>
                        </a:spcAft>
                        <a:buNone/>
                      </a:pPr>
                      <a:r>
                        <a:rPr lang="en-GB"/>
                        <a:t>excluding patients who had neither sedation nor GA</a:t>
                      </a:r>
                      <a:endParaRPr/>
                    </a:p>
                  </a:txBody>
                  <a:tcPr marL="91425" marR="91425" marT="91425" marB="91425"/>
                </a:tc>
                <a:tc>
                  <a:txBody>
                    <a:bodyPr/>
                    <a:lstStyle/>
                    <a:p>
                      <a:pPr marL="0" lvl="0" indent="0" algn="l" rtl="0">
                        <a:spcBef>
                          <a:spcPts val="0"/>
                        </a:spcBef>
                        <a:spcAft>
                          <a:spcPts val="0"/>
                        </a:spcAft>
                        <a:buNone/>
                      </a:pPr>
                      <a:r>
                        <a:rPr lang="en-GB"/>
                        <a:t>263/5088 (5.2%)</a:t>
                      </a:r>
                      <a:endParaRPr/>
                    </a:p>
                  </a:txBody>
                  <a:tcPr marL="91425" marR="91425" marT="91425" marB="91425"/>
                </a:tc>
                <a:tc>
                  <a:txBody>
                    <a:bodyPr/>
                    <a:lstStyle/>
                    <a:p>
                      <a:pPr marL="0" lvl="0" indent="0" algn="l" rtl="0">
                        <a:spcBef>
                          <a:spcPts val="0"/>
                        </a:spcBef>
                        <a:spcAft>
                          <a:spcPts val="0"/>
                        </a:spcAft>
                        <a:buNone/>
                      </a:pPr>
                      <a:r>
                        <a:rPr lang="en-GB"/>
                        <a:t>175/4646 (3.8%)</a:t>
                      </a:r>
                      <a:endParaRPr/>
                    </a:p>
                  </a:txBody>
                  <a:tcPr marL="91425" marR="91425" marT="91425" marB="91425"/>
                </a:tc>
                <a:tc>
                  <a:txBody>
                    <a:bodyPr/>
                    <a:lstStyle/>
                    <a:p>
                      <a:pPr marL="0" lvl="0" indent="0" algn="l" rtl="0">
                        <a:spcBef>
                          <a:spcPts val="0"/>
                        </a:spcBef>
                        <a:spcAft>
                          <a:spcPts val="0"/>
                        </a:spcAft>
                        <a:buNone/>
                      </a:pPr>
                      <a:r>
                        <a:rPr lang="en-GB"/>
                        <a:t>P = 0.0009</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63"/>
          <p:cNvPicPr preferRelativeResize="0"/>
          <p:nvPr/>
        </p:nvPicPr>
        <p:blipFill>
          <a:blip r:embed="rId3">
            <a:alphaModFix/>
          </a:blip>
          <a:stretch>
            <a:fillRect/>
          </a:stretch>
        </p:blipFill>
        <p:spPr>
          <a:xfrm>
            <a:off x="2372000" y="0"/>
            <a:ext cx="4780401" cy="3127175"/>
          </a:xfrm>
          <a:prstGeom prst="rect">
            <a:avLst/>
          </a:prstGeom>
          <a:noFill/>
          <a:ln>
            <a:noFill/>
          </a:ln>
        </p:spPr>
      </p:pic>
      <p:graphicFrame>
        <p:nvGraphicFramePr>
          <p:cNvPr id="358" name="Google Shape;358;p63"/>
          <p:cNvGraphicFramePr/>
          <p:nvPr/>
        </p:nvGraphicFramePr>
        <p:xfrm>
          <a:off x="462325" y="3285925"/>
          <a:ext cx="3000000" cy="3000000"/>
        </p:xfrm>
        <a:graphic>
          <a:graphicData uri="http://schemas.openxmlformats.org/drawingml/2006/table">
            <a:tbl>
              <a:tblPr>
                <a:noFill/>
                <a:tableStyleId>{EA0E58FF-2A83-40DF-92FC-7B46870088B3}</a:tableStyleId>
              </a:tblPr>
              <a:tblGrid>
                <a:gridCol w="1778000">
                  <a:extLst>
                    <a:ext uri="{9D8B030D-6E8A-4147-A177-3AD203B41FA5}">
                      <a16:colId xmlns:a16="http://schemas.microsoft.com/office/drawing/2014/main" val="20000"/>
                    </a:ext>
                  </a:extLst>
                </a:gridCol>
                <a:gridCol w="2309325">
                  <a:extLst>
                    <a:ext uri="{9D8B030D-6E8A-4147-A177-3AD203B41FA5}">
                      <a16:colId xmlns:a16="http://schemas.microsoft.com/office/drawing/2014/main" val="20001"/>
                    </a:ext>
                  </a:extLst>
                </a:gridCol>
                <a:gridCol w="1694500">
                  <a:extLst>
                    <a:ext uri="{9D8B030D-6E8A-4147-A177-3AD203B41FA5}">
                      <a16:colId xmlns:a16="http://schemas.microsoft.com/office/drawing/2014/main" val="20002"/>
                    </a:ext>
                  </a:extLst>
                </a:gridCol>
                <a:gridCol w="2817925">
                  <a:extLst>
                    <a:ext uri="{9D8B030D-6E8A-4147-A177-3AD203B41FA5}">
                      <a16:colId xmlns:a16="http://schemas.microsoft.com/office/drawing/2014/main" val="20003"/>
                    </a:ext>
                  </a:extLst>
                </a:gridCol>
              </a:tblGrid>
              <a:tr h="4078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GB"/>
                        <a:t>Standard</a:t>
                      </a:r>
                      <a:endParaRPr/>
                    </a:p>
                  </a:txBody>
                  <a:tcPr marL="91425" marR="91425" marT="91425" marB="91425"/>
                </a:tc>
                <a:tc>
                  <a:txBody>
                    <a:bodyPr/>
                    <a:lstStyle/>
                    <a:p>
                      <a:pPr marL="0" lvl="0" indent="0" algn="l" rtl="0">
                        <a:spcBef>
                          <a:spcPts val="0"/>
                        </a:spcBef>
                        <a:spcAft>
                          <a:spcPts val="0"/>
                        </a:spcAft>
                        <a:buNone/>
                      </a:pPr>
                      <a:r>
                        <a:rPr lang="en-GB"/>
                        <a:t>Liberal</a:t>
                      </a:r>
                      <a:endParaRPr/>
                    </a:p>
                  </a:txBody>
                  <a:tcPr marL="91425" marR="91425" marT="91425" marB="91425"/>
                </a:tc>
                <a:tc>
                  <a:txBody>
                    <a:bodyPr/>
                    <a:lstStyle/>
                    <a:p>
                      <a:pPr marL="0" lvl="0" indent="0" algn="l" rtl="0">
                        <a:spcBef>
                          <a:spcPts val="0"/>
                        </a:spcBef>
                        <a:spcAft>
                          <a:spcPts val="0"/>
                        </a:spcAft>
                        <a:buNone/>
                      </a:pPr>
                      <a:r>
                        <a:rPr lang="en-GB"/>
                        <a:t>RR (95% CI)</a:t>
                      </a:r>
                      <a:endParaRPr/>
                    </a:p>
                  </a:txBody>
                  <a:tcPr marL="91425" marR="91425" marT="91425" marB="91425"/>
                </a:tc>
                <a:extLst>
                  <a:ext uri="{0D108BD9-81ED-4DB2-BD59-A6C34878D82A}">
                    <a16:rowId xmlns:a16="http://schemas.microsoft.com/office/drawing/2014/main" val="10000"/>
                  </a:ext>
                </a:extLst>
              </a:tr>
              <a:tr h="407800">
                <a:tc>
                  <a:txBody>
                    <a:bodyPr/>
                    <a:lstStyle/>
                    <a:p>
                      <a:pPr marL="0" lvl="0" indent="0" algn="l" rtl="0">
                        <a:spcBef>
                          <a:spcPts val="0"/>
                        </a:spcBef>
                        <a:spcAft>
                          <a:spcPts val="0"/>
                        </a:spcAft>
                        <a:buNone/>
                      </a:pPr>
                      <a:r>
                        <a:rPr lang="en-GB"/>
                        <a:t>Postop vomiting</a:t>
                      </a:r>
                      <a:endParaRPr/>
                    </a:p>
                  </a:txBody>
                  <a:tcPr marL="91425" marR="91425" marT="91425" marB="91425"/>
                </a:tc>
                <a:tc>
                  <a:txBody>
                    <a:bodyPr/>
                    <a:lstStyle/>
                    <a:p>
                      <a:pPr marL="0" lvl="0" indent="0" algn="l" rtl="0">
                        <a:spcBef>
                          <a:spcPts val="0"/>
                        </a:spcBef>
                        <a:spcAft>
                          <a:spcPts val="0"/>
                        </a:spcAft>
                        <a:buNone/>
                      </a:pPr>
                      <a:r>
                        <a:rPr lang="en-GB"/>
                        <a:t>146/5186 (2.8%)</a:t>
                      </a:r>
                      <a:endParaRPr/>
                    </a:p>
                  </a:txBody>
                  <a:tcPr marL="91425" marR="91425" marT="91425" marB="91425"/>
                </a:tc>
                <a:tc>
                  <a:txBody>
                    <a:bodyPr/>
                    <a:lstStyle/>
                    <a:p>
                      <a:pPr marL="0" lvl="0" indent="0" algn="l" rtl="0">
                        <a:spcBef>
                          <a:spcPts val="0"/>
                        </a:spcBef>
                        <a:spcAft>
                          <a:spcPts val="0"/>
                        </a:spcAft>
                        <a:buNone/>
                      </a:pPr>
                      <a:r>
                        <a:rPr lang="en-GB"/>
                        <a:t>104/4716 (2.2%)</a:t>
                      </a:r>
                      <a:endParaRPr/>
                    </a:p>
                  </a:txBody>
                  <a:tcPr marL="91425" marR="91425" marT="91425" marB="91425"/>
                </a:tc>
                <a:tc>
                  <a:txBody>
                    <a:bodyPr/>
                    <a:lstStyle/>
                    <a:p>
                      <a:pPr marL="0" lvl="0" indent="0" algn="l" rtl="0">
                        <a:spcBef>
                          <a:spcPts val="0"/>
                        </a:spcBef>
                        <a:spcAft>
                          <a:spcPts val="0"/>
                        </a:spcAft>
                        <a:buNone/>
                      </a:pPr>
                      <a:r>
                        <a:rPr lang="en-GB"/>
                        <a:t>0.78 (0.61 to 1.00), P = 0.053</a:t>
                      </a:r>
                      <a:endParaRPr/>
                    </a:p>
                  </a:txBody>
                  <a:tcPr marL="91425" marR="91425" marT="91425" marB="91425"/>
                </a:tc>
                <a:extLst>
                  <a:ext uri="{0D108BD9-81ED-4DB2-BD59-A6C34878D82A}">
                    <a16:rowId xmlns:a16="http://schemas.microsoft.com/office/drawing/2014/main" val="10001"/>
                  </a:ext>
                </a:extLst>
              </a:tr>
              <a:tr h="407800">
                <a:tc>
                  <a:txBody>
                    <a:bodyPr/>
                    <a:lstStyle/>
                    <a:p>
                      <a:pPr marL="0" lvl="0" indent="0" algn="l" rtl="0">
                        <a:spcBef>
                          <a:spcPts val="0"/>
                        </a:spcBef>
                        <a:spcAft>
                          <a:spcPts val="0"/>
                        </a:spcAft>
                        <a:buNone/>
                      </a:pPr>
                      <a:r>
                        <a:rPr lang="en-GB"/>
                        <a:t>excluding patients who had neither sedation nor GA</a:t>
                      </a:r>
                      <a:endParaRPr/>
                    </a:p>
                  </a:txBody>
                  <a:tcPr marL="91425" marR="91425" marT="91425" marB="91425"/>
                </a:tc>
                <a:tc>
                  <a:txBody>
                    <a:bodyPr/>
                    <a:lstStyle/>
                    <a:p>
                      <a:pPr marL="0" lvl="0" indent="0" algn="l" rtl="0">
                        <a:spcBef>
                          <a:spcPts val="0"/>
                        </a:spcBef>
                        <a:spcAft>
                          <a:spcPts val="0"/>
                        </a:spcAft>
                        <a:buNone/>
                      </a:pPr>
                      <a:r>
                        <a:rPr lang="en-GB"/>
                        <a:t>143/5082 (2.8%)</a:t>
                      </a:r>
                      <a:endParaRPr/>
                    </a:p>
                  </a:txBody>
                  <a:tcPr marL="91425" marR="91425" marT="91425" marB="91425"/>
                </a:tc>
                <a:tc>
                  <a:txBody>
                    <a:bodyPr/>
                    <a:lstStyle/>
                    <a:p>
                      <a:pPr marL="0" lvl="0" indent="0" algn="l" rtl="0">
                        <a:spcBef>
                          <a:spcPts val="0"/>
                        </a:spcBef>
                        <a:spcAft>
                          <a:spcPts val="0"/>
                        </a:spcAft>
                        <a:buNone/>
                      </a:pPr>
                      <a:r>
                        <a:rPr lang="en-GB"/>
                        <a:t>101/4638 (2.2%)</a:t>
                      </a:r>
                      <a:endParaRPr/>
                    </a:p>
                  </a:txBody>
                  <a:tcPr marL="91425" marR="91425" marT="91425" marB="91425"/>
                </a:tc>
                <a:tc>
                  <a:txBody>
                    <a:bodyPr/>
                    <a:lstStyle/>
                    <a:p>
                      <a:pPr marL="0" lvl="0" indent="0" algn="l" rtl="0">
                        <a:spcBef>
                          <a:spcPts val="0"/>
                        </a:spcBef>
                        <a:spcAft>
                          <a:spcPts val="0"/>
                        </a:spcAft>
                        <a:buNone/>
                      </a:pPr>
                      <a:r>
                        <a:rPr lang="en-GB"/>
                        <a:t>P = 0.045</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64" name="Google Shape;364;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342900" algn="l" rtl="0">
              <a:spcBef>
                <a:spcPts val="1200"/>
              </a:spcBef>
              <a:spcAft>
                <a:spcPts val="0"/>
              </a:spcAft>
              <a:buSzPts val="1800"/>
              <a:buChar char="●"/>
            </a:pPr>
            <a:r>
              <a:rPr lang="en-GB"/>
              <a:t>Patients Satisfaction</a:t>
            </a:r>
            <a:endParaRPr/>
          </a:p>
          <a:p>
            <a:pPr marL="914400" lvl="1" indent="-317500" algn="l" rtl="0">
              <a:spcBef>
                <a:spcPts val="0"/>
              </a:spcBef>
              <a:spcAft>
                <a:spcPts val="0"/>
              </a:spcAft>
              <a:buSzPts val="1400"/>
              <a:buChar char="○"/>
            </a:pPr>
            <a:r>
              <a:rPr lang="en-GB"/>
              <a:t> ‘Very good’ after 2331/5188 (44.9%) operations when drinking was restricted VS after 2269/4697 (48.3%) operations when clear fluids were unrestricted</a:t>
            </a:r>
            <a:endParaRPr/>
          </a:p>
          <a:p>
            <a:pPr marL="914400" lvl="1" indent="-317500" algn="l" rtl="0">
              <a:spcBef>
                <a:spcPts val="0"/>
              </a:spcBef>
              <a:spcAft>
                <a:spcPts val="0"/>
              </a:spcAft>
              <a:buSzPts val="1400"/>
              <a:buChar char="○"/>
            </a:pPr>
            <a:r>
              <a:rPr lang="en-GB"/>
              <a:t>Relative rate (95% CI) of 1.08 (1.03 to 1.12), P = 0.0008.</a:t>
            </a:r>
            <a:endParaRPr/>
          </a:p>
          <a:p>
            <a:pPr marL="0" lvl="0" indent="0" algn="l" rtl="0">
              <a:spcBef>
                <a:spcPts val="1200"/>
              </a:spcBef>
              <a:spcAft>
                <a:spcPts val="120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70" name="Google Shape;370;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GB">
                <a:solidFill>
                  <a:schemeClr val="dk1"/>
                </a:solidFill>
              </a:rPr>
              <a:t>There were no adverse events of pulmonary aspiration of gastric contents requiring patient admission</a:t>
            </a:r>
            <a:endParaRPr>
              <a:solidFill>
                <a:schemeClr val="dk1"/>
              </a:solidFill>
            </a:endParaRPr>
          </a:p>
          <a:p>
            <a:pPr marL="457200" lvl="0" indent="-342900" algn="l" rtl="0">
              <a:spcBef>
                <a:spcPts val="0"/>
              </a:spcBef>
              <a:spcAft>
                <a:spcPts val="0"/>
              </a:spcAft>
              <a:buSzPts val="1800"/>
              <a:buChar char="●"/>
            </a:pPr>
            <a:r>
              <a:rPr lang="en-GB"/>
              <a:t>As of October 2017, total of </a:t>
            </a:r>
            <a:r>
              <a:rPr lang="en-GB" b="1"/>
              <a:t>15 214 patients</a:t>
            </a:r>
            <a:r>
              <a:rPr lang="en-GB"/>
              <a:t> undergone GA or regional or sedation or combination on the day surgery pathway since the change in policy</a:t>
            </a:r>
            <a:endParaRPr/>
          </a:p>
          <a:p>
            <a:pPr marL="914400" lvl="1" indent="-317500" algn="l" rtl="0">
              <a:spcBef>
                <a:spcPts val="0"/>
              </a:spcBef>
              <a:spcAft>
                <a:spcPts val="0"/>
              </a:spcAft>
              <a:buSzPts val="1400"/>
              <a:buChar char="○"/>
            </a:pPr>
            <a:r>
              <a:rPr lang="en-GB"/>
              <a:t>One aspiration event necessitating tracheal intubation and admission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76" name="Google Shape;376;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a:t>CONCLUSION</a:t>
            </a:r>
            <a:r>
              <a:rPr lang="en-GB"/>
              <a:t> </a:t>
            </a:r>
            <a:endParaRPr/>
          </a:p>
          <a:p>
            <a:pPr marL="0" lvl="0" indent="0" algn="l" rtl="0">
              <a:spcBef>
                <a:spcPts val="1200"/>
              </a:spcBef>
              <a:spcAft>
                <a:spcPts val="1200"/>
              </a:spcAft>
              <a:buNone/>
            </a:pPr>
            <a:r>
              <a:rPr lang="en-GB"/>
              <a:t>Our data suggest that the liberal consumption of clear fluids before the induction of scheduled day case anaesthesia reduced the rates of PONV</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82" name="Google Shape;382;p6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PRO:</a:t>
            </a:r>
            <a:endParaRPr/>
          </a:p>
          <a:p>
            <a:pPr marL="457200" lvl="0" indent="-317500" algn="l" rtl="0">
              <a:spcBef>
                <a:spcPts val="1200"/>
              </a:spcBef>
              <a:spcAft>
                <a:spcPts val="0"/>
              </a:spcAft>
              <a:buSzPts val="1400"/>
              <a:buChar char="●"/>
            </a:pPr>
            <a:r>
              <a:rPr lang="en-GB"/>
              <a:t>Large sample size</a:t>
            </a:r>
            <a:endParaRPr/>
          </a:p>
          <a:p>
            <a:pPr marL="457200" lvl="0" indent="-317500" algn="l" rtl="0">
              <a:spcBef>
                <a:spcPts val="0"/>
              </a:spcBef>
              <a:spcAft>
                <a:spcPts val="0"/>
              </a:spcAft>
              <a:buSzPts val="1400"/>
              <a:buChar char="●"/>
            </a:pPr>
            <a:r>
              <a:rPr lang="en-GB"/>
              <a:t>Compared pre and post intervention</a:t>
            </a:r>
            <a:endParaRPr/>
          </a:p>
          <a:p>
            <a:pPr marL="457200" lvl="0" indent="-317500" algn="l" rtl="0">
              <a:spcBef>
                <a:spcPts val="0"/>
              </a:spcBef>
              <a:spcAft>
                <a:spcPts val="0"/>
              </a:spcAft>
              <a:buSzPts val="1400"/>
              <a:buChar char="●"/>
            </a:pPr>
            <a:r>
              <a:rPr lang="en-GB"/>
              <a:t>Demonstration of a change point at a distinct point in a continuous series of patients that coincided with the crossover period of our change in fluids policy</a:t>
            </a:r>
            <a:endParaRPr/>
          </a:p>
        </p:txBody>
      </p:sp>
      <p:sp>
        <p:nvSpPr>
          <p:cNvPr id="383" name="Google Shape;383;p6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LIMITATIONS:</a:t>
            </a:r>
            <a:endParaRPr/>
          </a:p>
          <a:p>
            <a:pPr marL="457200" lvl="0" indent="-317500" algn="l" rtl="0">
              <a:spcBef>
                <a:spcPts val="1200"/>
              </a:spcBef>
              <a:spcAft>
                <a:spcPts val="0"/>
              </a:spcAft>
              <a:buSzPts val="1400"/>
              <a:buChar char="●"/>
            </a:pPr>
            <a:r>
              <a:rPr lang="en-GB"/>
              <a:t>The volumes or timing of ingested fluids preop were not collected</a:t>
            </a:r>
            <a:endParaRPr/>
          </a:p>
          <a:p>
            <a:pPr marL="457200" lvl="0" indent="-317500" algn="l" rtl="0">
              <a:spcBef>
                <a:spcPts val="0"/>
              </a:spcBef>
              <a:spcAft>
                <a:spcPts val="0"/>
              </a:spcAft>
              <a:buSzPts val="1400"/>
              <a:buChar char="●"/>
            </a:pPr>
            <a:r>
              <a:rPr lang="en-GB"/>
              <a:t>No record of use of antiemetics</a:t>
            </a:r>
            <a:endParaRPr/>
          </a:p>
          <a:p>
            <a:pPr marL="914400" lvl="1" indent="-304800" algn="l" rtl="0">
              <a:spcBef>
                <a:spcPts val="0"/>
              </a:spcBef>
              <a:spcAft>
                <a:spcPts val="0"/>
              </a:spcAft>
              <a:buSzPts val="1200"/>
              <a:buChar char="○"/>
            </a:pPr>
            <a:r>
              <a:rPr lang="en-GB"/>
              <a:t>Similar spend on antiemetic agents from our pharmacy department → the use of antiemetic agents consistent</a:t>
            </a:r>
            <a:endParaRPr/>
          </a:p>
          <a:p>
            <a:pPr marL="457200" lvl="0" indent="-317500" algn="l" rtl="0">
              <a:spcBef>
                <a:spcPts val="0"/>
              </a:spcBef>
              <a:spcAft>
                <a:spcPts val="0"/>
              </a:spcAft>
              <a:buSzPts val="1400"/>
              <a:buChar char="●"/>
            </a:pPr>
            <a:r>
              <a:rPr lang="en-GB"/>
              <a:t>No data on </a:t>
            </a:r>
            <a:endParaRPr/>
          </a:p>
          <a:p>
            <a:pPr marL="914400" lvl="1" indent="-304800" algn="l" rtl="0">
              <a:spcBef>
                <a:spcPts val="0"/>
              </a:spcBef>
              <a:spcAft>
                <a:spcPts val="0"/>
              </a:spcAft>
              <a:buSzPts val="1200"/>
              <a:buChar char="○"/>
            </a:pPr>
            <a:r>
              <a:rPr lang="en-GB"/>
              <a:t>BMI</a:t>
            </a:r>
            <a:endParaRPr/>
          </a:p>
          <a:p>
            <a:pPr marL="914400" lvl="1" indent="-304800" algn="l" rtl="0">
              <a:spcBef>
                <a:spcPts val="0"/>
              </a:spcBef>
              <a:spcAft>
                <a:spcPts val="0"/>
              </a:spcAft>
              <a:buSzPts val="1200"/>
              <a:buChar char="○"/>
            </a:pPr>
            <a:r>
              <a:rPr lang="en-GB"/>
              <a:t>Smoking status, patient history of previous PONV  or motion sickness</a:t>
            </a:r>
            <a:endParaRPr/>
          </a:p>
          <a:p>
            <a:pPr marL="914400" lvl="1" indent="-304800" algn="l" rtl="0">
              <a:spcBef>
                <a:spcPts val="0"/>
              </a:spcBef>
              <a:spcAft>
                <a:spcPts val="0"/>
              </a:spcAft>
              <a:buSzPts val="1200"/>
              <a:buChar char="○"/>
            </a:pPr>
            <a:r>
              <a:rPr lang="en-GB"/>
              <a:t>GI issues</a:t>
            </a:r>
            <a:endParaRPr/>
          </a:p>
          <a:p>
            <a:pPr marL="457200" lvl="0" indent="-317500" algn="l" rtl="0">
              <a:spcBef>
                <a:spcPts val="0"/>
              </a:spcBef>
              <a:spcAft>
                <a:spcPts val="0"/>
              </a:spcAft>
              <a:buSzPts val="1400"/>
              <a:buChar char="●"/>
            </a:pPr>
            <a:r>
              <a:rPr lang="en-GB"/>
              <a:t>&gt;90% ASA1~2</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87"/>
        <p:cNvGrpSpPr/>
        <p:nvPr/>
      </p:nvGrpSpPr>
      <p:grpSpPr>
        <a:xfrm>
          <a:off x="0" y="0"/>
          <a:ext cx="0" cy="0"/>
          <a:chOff x="0" y="0"/>
          <a:chExt cx="0" cy="0"/>
        </a:xfrm>
      </p:grpSpPr>
      <p:sp>
        <p:nvSpPr>
          <p:cNvPr id="388" name="Google Shape;388;p6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Answer?</a:t>
            </a:r>
            <a:endParaRPr/>
          </a:p>
        </p:txBody>
      </p:sp>
      <p:sp>
        <p:nvSpPr>
          <p:cNvPr id="389" name="Google Shape;389;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chemeClr val="lt1"/>
              </a:buClr>
              <a:buSzPts val="1800"/>
              <a:buChar char="●"/>
            </a:pPr>
            <a:r>
              <a:rPr lang="en-GB">
                <a:solidFill>
                  <a:schemeClr val="lt1"/>
                </a:solidFill>
              </a:rPr>
              <a:t>Current guideline is based on trials that fasted up to 2hrs for clear fluid, no evidence that &lt;2hr clear fluid fasting will increase risk of aspiration</a:t>
            </a:r>
            <a:endParaRPr>
              <a:solidFill>
                <a:schemeClr val="lt1"/>
              </a:solidFill>
            </a:endParaRPr>
          </a:p>
          <a:p>
            <a:pPr marL="457200" lvl="0" indent="-342900" algn="l" rtl="0">
              <a:spcBef>
                <a:spcPts val="0"/>
              </a:spcBef>
              <a:spcAft>
                <a:spcPts val="0"/>
              </a:spcAft>
              <a:buClr>
                <a:schemeClr val="lt1"/>
              </a:buClr>
              <a:buSzPts val="1800"/>
              <a:buChar char="●"/>
            </a:pPr>
            <a:r>
              <a:rPr lang="en-GB">
                <a:solidFill>
                  <a:schemeClr val="lt1"/>
                </a:solidFill>
              </a:rPr>
              <a:t>Clear fluids, esp. water, empty from stomach exponentially with t1/2 ~10mins</a:t>
            </a:r>
            <a:endParaRPr>
              <a:solidFill>
                <a:schemeClr val="lt1"/>
              </a:solidFill>
            </a:endParaRPr>
          </a:p>
          <a:p>
            <a:pPr marL="914400" lvl="1" indent="-317500" algn="l" rtl="0">
              <a:spcBef>
                <a:spcPts val="0"/>
              </a:spcBef>
              <a:spcAft>
                <a:spcPts val="0"/>
              </a:spcAft>
              <a:buClr>
                <a:schemeClr val="lt1"/>
              </a:buClr>
              <a:buSzPts val="1400"/>
              <a:buChar char="○"/>
            </a:pPr>
            <a:r>
              <a:rPr lang="en-GB">
                <a:solidFill>
                  <a:schemeClr val="lt1"/>
                </a:solidFill>
              </a:rPr>
              <a:t>The volume and caloric content of fluid ingested are the main factors affecting transit time</a:t>
            </a:r>
            <a:endParaRPr>
              <a:solidFill>
                <a:schemeClr val="lt1"/>
              </a:solidFill>
            </a:endParaRPr>
          </a:p>
          <a:p>
            <a:pPr marL="457200" lvl="0" indent="-342900" algn="l" rtl="0">
              <a:spcBef>
                <a:spcPts val="0"/>
              </a:spcBef>
              <a:spcAft>
                <a:spcPts val="0"/>
              </a:spcAft>
              <a:buClr>
                <a:schemeClr val="lt1"/>
              </a:buClr>
              <a:buSzPts val="1800"/>
              <a:buChar char="●"/>
            </a:pPr>
            <a:r>
              <a:rPr lang="en-GB">
                <a:solidFill>
                  <a:schemeClr val="lt1"/>
                </a:solidFill>
              </a:rPr>
              <a:t>Is it safe to decrease fasting time for clear fluid? - PROBABLY</a:t>
            </a:r>
            <a:endParaRPr>
              <a:solidFill>
                <a:schemeClr val="lt1"/>
              </a:solidFill>
            </a:endParaRPr>
          </a:p>
          <a:p>
            <a:pPr marL="914400" lvl="1" indent="-317500" algn="l" rtl="0">
              <a:spcBef>
                <a:spcPts val="0"/>
              </a:spcBef>
              <a:spcAft>
                <a:spcPts val="0"/>
              </a:spcAft>
              <a:buClr>
                <a:schemeClr val="lt1"/>
              </a:buClr>
              <a:buSzPts val="1400"/>
              <a:buChar char="○"/>
            </a:pPr>
            <a:r>
              <a:rPr lang="en-GB">
                <a:solidFill>
                  <a:schemeClr val="lt1"/>
                </a:solidFill>
              </a:rPr>
              <a:t>Studies on  gastric volume and pH showed no significant difference between “Sip Til Send” VS traditional  clear fluid fasting in preoperative patients  - lower quality studies in selected patient groups</a:t>
            </a:r>
            <a:endParaRPr>
              <a:solidFill>
                <a:schemeClr val="lt1"/>
              </a:solidFill>
            </a:endParaRPr>
          </a:p>
          <a:p>
            <a:pPr marL="914400" lvl="1" indent="-317500" algn="l" rtl="0">
              <a:spcBef>
                <a:spcPts val="0"/>
              </a:spcBef>
              <a:spcAft>
                <a:spcPts val="0"/>
              </a:spcAft>
              <a:buClr>
                <a:schemeClr val="lt1"/>
              </a:buClr>
              <a:buSzPts val="1400"/>
              <a:buChar char="○"/>
            </a:pPr>
            <a:r>
              <a:rPr lang="en-GB">
                <a:solidFill>
                  <a:schemeClr val="lt1"/>
                </a:solidFill>
              </a:rPr>
              <a:t>Has been implemented in multiple hospitals without significant increase in adverse events</a:t>
            </a:r>
            <a:endParaRPr>
              <a:solidFill>
                <a:schemeClr val="lt1"/>
              </a:solidFill>
            </a:endParaRPr>
          </a:p>
          <a:p>
            <a:pPr marL="914400" lvl="1" indent="-317500" algn="l" rtl="0">
              <a:spcBef>
                <a:spcPts val="0"/>
              </a:spcBef>
              <a:spcAft>
                <a:spcPts val="0"/>
              </a:spcAft>
              <a:buClr>
                <a:schemeClr val="lt1"/>
              </a:buClr>
              <a:buSzPts val="1400"/>
              <a:buChar char="○"/>
            </a:pPr>
            <a:r>
              <a:rPr lang="en-GB">
                <a:solidFill>
                  <a:schemeClr val="lt1"/>
                </a:solidFill>
              </a:rPr>
              <a:t>The rarity of pulmonary aspiration contributes to difficulty conducting clinical trials to directly address this, as numbers to sufficiently power them are prohibitively large</a:t>
            </a:r>
            <a:endParaRPr>
              <a:solidFill>
                <a:schemeClr val="lt1"/>
              </a:solidFill>
            </a:endParaRPr>
          </a:p>
          <a:p>
            <a:pPr marL="914400" lvl="1" indent="-317500" algn="l" rtl="0">
              <a:spcBef>
                <a:spcPts val="0"/>
              </a:spcBef>
              <a:spcAft>
                <a:spcPts val="0"/>
              </a:spcAft>
              <a:buClr>
                <a:schemeClr val="lt1"/>
              </a:buClr>
              <a:buSzPts val="1400"/>
              <a:buChar char="○"/>
            </a:pPr>
            <a:r>
              <a:rPr lang="en-GB">
                <a:solidFill>
                  <a:schemeClr val="lt1"/>
                </a:solidFill>
              </a:rPr>
              <a:t>Prolonged fasting ≠ empty stomach</a:t>
            </a:r>
            <a:endParaRPr>
              <a:solidFill>
                <a:schemeClr val="lt1"/>
              </a:solidFill>
            </a:endParaRPr>
          </a:p>
          <a:p>
            <a:pPr marL="457200" lvl="0" indent="-342900" algn="l" rtl="0">
              <a:spcBef>
                <a:spcPts val="0"/>
              </a:spcBef>
              <a:spcAft>
                <a:spcPts val="0"/>
              </a:spcAft>
              <a:buClr>
                <a:schemeClr val="lt1"/>
              </a:buClr>
              <a:buSzPts val="1800"/>
              <a:buChar char="●"/>
            </a:pPr>
            <a:r>
              <a:rPr lang="en-GB">
                <a:solidFill>
                  <a:schemeClr val="lt1"/>
                </a:solidFill>
              </a:rPr>
              <a:t>Prolonged fasting can result in PONV, metabolic derangement, hypovolaemia, HD instability, thirst, anxiety, etc.</a:t>
            </a: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69"/>
          <p:cNvPicPr preferRelativeResize="0"/>
          <p:nvPr/>
        </p:nvPicPr>
        <p:blipFill>
          <a:blip r:embed="rId3">
            <a:alphaModFix/>
          </a:blip>
          <a:stretch>
            <a:fillRect/>
          </a:stretch>
        </p:blipFill>
        <p:spPr>
          <a:xfrm>
            <a:off x="2681763" y="0"/>
            <a:ext cx="3780473" cy="51435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70"/>
          <p:cNvPicPr preferRelativeResize="0"/>
          <p:nvPr/>
        </p:nvPicPr>
        <p:blipFill>
          <a:blip r:embed="rId3">
            <a:alphaModFix/>
          </a:blip>
          <a:stretch>
            <a:fillRect/>
          </a:stretch>
        </p:blipFill>
        <p:spPr>
          <a:xfrm>
            <a:off x="0" y="0"/>
            <a:ext cx="9412929" cy="5143500"/>
          </a:xfrm>
          <a:prstGeom prst="rect">
            <a:avLst/>
          </a:prstGeom>
          <a:noFill/>
          <a:ln>
            <a:noFill/>
          </a:ln>
        </p:spPr>
      </p:pic>
      <p:sp>
        <p:nvSpPr>
          <p:cNvPr id="400" name="Google Shape;400;p70"/>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What does this mean for Auburn?</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Sip Til Send at Auburn</a:t>
            </a:r>
            <a:endParaRPr/>
          </a:p>
        </p:txBody>
      </p:sp>
      <p:sp>
        <p:nvSpPr>
          <p:cNvPr id="406" name="Google Shape;406;p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Audit of current fasting time, send to induction time</a:t>
            </a:r>
            <a:endParaRPr/>
          </a:p>
          <a:p>
            <a:pPr marL="457200" lvl="0" indent="-342900" algn="l" rtl="0">
              <a:spcBef>
                <a:spcPts val="0"/>
              </a:spcBef>
              <a:spcAft>
                <a:spcPts val="0"/>
              </a:spcAft>
              <a:buSzPts val="1800"/>
              <a:buChar char="●"/>
            </a:pPr>
            <a:r>
              <a:rPr lang="en-GB"/>
              <a:t>Questionnaire for perioperative staff re Sip Til Send</a:t>
            </a:r>
            <a:endParaRPr/>
          </a:p>
          <a:p>
            <a:pPr marL="457200" lvl="0" indent="-342900" algn="l" rtl="0">
              <a:spcBef>
                <a:spcPts val="0"/>
              </a:spcBef>
              <a:spcAft>
                <a:spcPts val="0"/>
              </a:spcAft>
              <a:buSzPts val="1800"/>
              <a:buChar char="●"/>
            </a:pPr>
            <a:r>
              <a:rPr lang="en-GB"/>
              <a:t>Education </a:t>
            </a:r>
            <a:endParaRPr/>
          </a:p>
          <a:p>
            <a:pPr marL="457200" lvl="0" indent="-342900" algn="l" rtl="0">
              <a:spcBef>
                <a:spcPts val="0"/>
              </a:spcBef>
              <a:spcAft>
                <a:spcPts val="0"/>
              </a:spcAft>
              <a:buSzPts val="1800"/>
              <a:buChar char="●"/>
            </a:pPr>
            <a:r>
              <a:rPr lang="en-GB"/>
              <a:t>Preoperative Journey</a:t>
            </a:r>
            <a:endParaRPr/>
          </a:p>
          <a:p>
            <a:pPr marL="914400" lvl="1" indent="-317500" algn="l" rtl="0">
              <a:spcBef>
                <a:spcPts val="0"/>
              </a:spcBef>
              <a:spcAft>
                <a:spcPts val="0"/>
              </a:spcAft>
              <a:buSzPts val="1400"/>
              <a:buChar char="○"/>
            </a:pPr>
            <a:r>
              <a:rPr lang="en-GB"/>
              <a:t>Identify at risk patients</a:t>
            </a:r>
            <a:endParaRPr/>
          </a:p>
          <a:p>
            <a:pPr marL="914400" lvl="1" indent="-317500" algn="l" rtl="0">
              <a:spcBef>
                <a:spcPts val="0"/>
              </a:spcBef>
              <a:spcAft>
                <a:spcPts val="0"/>
              </a:spcAft>
              <a:buSzPts val="1400"/>
              <a:buChar char="○"/>
            </a:pPr>
            <a:r>
              <a:rPr lang="en-GB"/>
              <a:t>CLEAR INSTRUCTION</a:t>
            </a:r>
            <a:endParaRPr/>
          </a:p>
          <a:p>
            <a:pPr marL="1371600" lvl="2" indent="-317500" algn="l" rtl="0">
              <a:spcBef>
                <a:spcPts val="0"/>
              </a:spcBef>
              <a:spcAft>
                <a:spcPts val="0"/>
              </a:spcAft>
              <a:buSzPts val="1400"/>
              <a:buChar char="■"/>
            </a:pPr>
            <a:r>
              <a:rPr lang="en-GB"/>
              <a:t>Language barrier</a:t>
            </a:r>
            <a:endParaRPr/>
          </a:p>
          <a:p>
            <a:pPr marL="1371600" lvl="2" indent="-317500" algn="l" rtl="0">
              <a:spcBef>
                <a:spcPts val="0"/>
              </a:spcBef>
              <a:spcAft>
                <a:spcPts val="0"/>
              </a:spcAft>
              <a:buSzPts val="1400"/>
              <a:buChar char="■"/>
            </a:pPr>
            <a:r>
              <a:rPr lang="en-GB"/>
              <a:t>Fasting card</a:t>
            </a:r>
            <a:endParaRPr/>
          </a:p>
          <a:p>
            <a:pPr marL="457200" lvl="0" indent="-342900" algn="l" rtl="0">
              <a:spcBef>
                <a:spcPts val="0"/>
              </a:spcBef>
              <a:spcAft>
                <a:spcPts val="0"/>
              </a:spcAft>
              <a:buSzPts val="1800"/>
              <a:buChar char="●"/>
            </a:pPr>
            <a:r>
              <a:rPr lang="en-GB"/>
              <a:t>On the day of surgery</a:t>
            </a:r>
            <a:endParaRPr/>
          </a:p>
          <a:p>
            <a:pPr marL="914400" lvl="1" indent="-317500" algn="l" rtl="0">
              <a:spcBef>
                <a:spcPts val="0"/>
              </a:spcBef>
              <a:spcAft>
                <a:spcPts val="0"/>
              </a:spcAft>
              <a:buSzPts val="1400"/>
              <a:buChar char="○"/>
            </a:pPr>
            <a:r>
              <a:rPr lang="en-GB"/>
              <a:t>CLEAR INSTRUCTION</a:t>
            </a:r>
            <a:endParaRPr/>
          </a:p>
          <a:p>
            <a:pPr marL="914400" lvl="1" indent="-317500" algn="l" rtl="0">
              <a:spcBef>
                <a:spcPts val="0"/>
              </a:spcBef>
              <a:spcAft>
                <a:spcPts val="0"/>
              </a:spcAft>
              <a:buSzPts val="1400"/>
              <a:buChar char="○"/>
            </a:pPr>
            <a:r>
              <a:rPr lang="en-GB"/>
              <a:t> Monitor: writing on the cup when the water was poured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Auburn preoperative fasting audit</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 prospective clinical audit of patient solid and clear fluid fasting times for patients between February and March 2021 </a:t>
            </a:r>
            <a:endParaRPr/>
          </a:p>
          <a:p>
            <a:pPr marL="457200" lvl="0" indent="-342900" algn="l" rtl="0">
              <a:spcBef>
                <a:spcPts val="1200"/>
              </a:spcBef>
              <a:spcAft>
                <a:spcPts val="0"/>
              </a:spcAft>
              <a:buSzPts val="1800"/>
              <a:buChar char="●"/>
            </a:pPr>
            <a:r>
              <a:rPr lang="en-GB"/>
              <a:t>The median clear fluid fasting time was 7.8 hours (IQR 4.73-11.5 hours)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72"/>
          <p:cNvPicPr preferRelativeResize="0"/>
          <p:nvPr/>
        </p:nvPicPr>
        <p:blipFill rotWithShape="1">
          <a:blip r:embed="rId3">
            <a:alphaModFix/>
          </a:blip>
          <a:srcRect b="67648"/>
          <a:stretch/>
        </p:blipFill>
        <p:spPr>
          <a:xfrm>
            <a:off x="869075" y="0"/>
            <a:ext cx="7405858" cy="514350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73"/>
          <p:cNvPicPr preferRelativeResize="0"/>
          <p:nvPr/>
        </p:nvPicPr>
        <p:blipFill rotWithShape="1">
          <a:blip r:embed="rId3">
            <a:alphaModFix/>
          </a:blip>
          <a:srcRect t="33898" b="33749"/>
          <a:stretch/>
        </p:blipFill>
        <p:spPr>
          <a:xfrm>
            <a:off x="869075" y="0"/>
            <a:ext cx="7405853" cy="514350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74"/>
          <p:cNvPicPr preferRelativeResize="0"/>
          <p:nvPr/>
        </p:nvPicPr>
        <p:blipFill rotWithShape="1">
          <a:blip r:embed="rId3">
            <a:alphaModFix/>
          </a:blip>
          <a:srcRect t="67648"/>
          <a:stretch/>
        </p:blipFill>
        <p:spPr>
          <a:xfrm>
            <a:off x="869088" y="0"/>
            <a:ext cx="7405837" cy="514350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REFERENCE</a:t>
            </a:r>
            <a:endParaRPr/>
          </a:p>
        </p:txBody>
      </p:sp>
      <p:sp>
        <p:nvSpPr>
          <p:cNvPr id="427" name="Google Shape;427;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Char char="●"/>
            </a:pPr>
            <a:r>
              <a:rPr lang="en-GB"/>
              <a:t>Brady MC, Kinn S, Stuart P, Ness V. Preoperative fasting for adults to prevent perioperative complications. Cochrane Database of Systematic Reviews 2003, Issue 4. Art. No.: CD004423. DOI: 10.1002/14651858.CD004423.</a:t>
            </a:r>
            <a:endParaRPr/>
          </a:p>
          <a:p>
            <a:pPr marL="457200" lvl="0" indent="-317182" algn="l" rtl="0">
              <a:spcBef>
                <a:spcPts val="0"/>
              </a:spcBef>
              <a:spcAft>
                <a:spcPts val="0"/>
              </a:spcAft>
              <a:buSzPct val="100000"/>
              <a:buChar char="●"/>
            </a:pPr>
            <a:r>
              <a:rPr lang="en-GB"/>
              <a:t>Andersson H, Hellstrom PM, Frykholm P. Introducing the 6-4-0 fasting regimen and the incidence of prolonged preoperative fasting in children. Pediatric Anesthesia 2018; 28: 46–52.</a:t>
            </a:r>
            <a:endParaRPr/>
          </a:p>
          <a:p>
            <a:pPr marL="457200" lvl="0" indent="-317182" algn="l" rtl="0">
              <a:spcBef>
                <a:spcPts val="0"/>
              </a:spcBef>
              <a:spcAft>
                <a:spcPts val="0"/>
              </a:spcAft>
              <a:buSzPct val="100000"/>
              <a:buChar char="●"/>
            </a:pPr>
            <a:r>
              <a:rPr lang="en-GB"/>
              <a:t>Marsman M, Pouw N, Moons LMG, van Klei WA, Kappen TH. Gastric fluid volume in adults after implementation of a liberal fasting policy: a prospective cohort study. Br J Anaesth. 2021 Sep;127(3):e85-e87. doi: 10.1016/j.bja.2021.06.006. Epub 2021 Jul 6. PMID: 34238548.</a:t>
            </a:r>
            <a:endParaRPr/>
          </a:p>
          <a:p>
            <a:pPr marL="457200" lvl="0" indent="-317182" algn="l" rtl="0">
              <a:spcBef>
                <a:spcPts val="0"/>
              </a:spcBef>
              <a:spcAft>
                <a:spcPts val="0"/>
              </a:spcAft>
              <a:buSzPct val="100000"/>
              <a:buChar char="●"/>
            </a:pPr>
            <a:r>
              <a:rPr lang="en-GB"/>
              <a:t>Harnett C, Connors J, Kelly S, Tan T, Howle R. Evaluation of the 'Sip Til Send' regimen before elective caesarean delivery using bedside gastric ultrasound: A paired cohort pragmatic study. Eur J Anaesthesiol. 2024 Feb 1;41(2):129-135. doi: 10.1097/EJA.0000000000001926. Epub 2023 Nov 20. PMID: 37982593.</a:t>
            </a:r>
            <a:endParaRPr/>
          </a:p>
          <a:p>
            <a:pPr marL="457200" lvl="0" indent="-317182" algn="l" rtl="0">
              <a:spcBef>
                <a:spcPts val="0"/>
              </a:spcBef>
              <a:spcAft>
                <a:spcPts val="0"/>
              </a:spcAft>
              <a:buSzPct val="100000"/>
              <a:buChar char="●"/>
            </a:pPr>
            <a:r>
              <a:rPr lang="en-GB"/>
              <a:t>McCracken GC, Montgomery J. Postoperative nausea and vomiting after unrestricted clear fluids before day surgery: A retrospective analysis. Eur J Anaesthesiol. 2018 May;35(5):337-342. doi: 10.1097/EJA.0000000000000760. PMID: 29232253.</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REFERENCE</a:t>
            </a:r>
            <a:endParaRPr/>
          </a:p>
        </p:txBody>
      </p:sp>
      <p:sp>
        <p:nvSpPr>
          <p:cNvPr id="433" name="Google Shape;433;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10000"/>
          </a:bodyPr>
          <a:lstStyle/>
          <a:p>
            <a:pPr marL="457200" lvl="0" indent="-291465" algn="l" rtl="0">
              <a:spcBef>
                <a:spcPts val="0"/>
              </a:spcBef>
              <a:spcAft>
                <a:spcPts val="0"/>
              </a:spcAft>
              <a:buSzPct val="100000"/>
              <a:buChar char="●"/>
            </a:pPr>
            <a:r>
              <a:rPr lang="en-GB" u="sng">
                <a:solidFill>
                  <a:schemeClr val="hlink"/>
                </a:solidFill>
                <a:hlinkClick r:id="rId3"/>
              </a:rPr>
              <a:t>https://www.youtube.com/watch?v=NlxgPRmtQLk&amp;ab_channel=ANZHFRTrainingandEducation</a:t>
            </a:r>
            <a:endParaRPr/>
          </a:p>
          <a:p>
            <a:pPr marL="457200" lvl="0" indent="-291465" algn="l" rtl="0">
              <a:spcBef>
                <a:spcPts val="0"/>
              </a:spcBef>
              <a:spcAft>
                <a:spcPts val="0"/>
              </a:spcAft>
              <a:buSzPct val="100000"/>
              <a:buChar char="●"/>
            </a:pPr>
            <a:r>
              <a:rPr lang="en-GB"/>
              <a:t>Checketts MR. Fluid fasting before surgery: the ultimate example of medical sophistry? Anaesthesia. 2023 Feb;78(2):147-149. doi: 10.1111/anae.15925. Epub 2022 Dec 8. PMID: 36480436.</a:t>
            </a:r>
            <a:endParaRPr/>
          </a:p>
          <a:p>
            <a:pPr marL="457200" lvl="0" indent="-291465" algn="l" rtl="0">
              <a:spcBef>
                <a:spcPts val="0"/>
              </a:spcBef>
              <a:spcAft>
                <a:spcPts val="0"/>
              </a:spcAft>
              <a:buSzPct val="100000"/>
              <a:buChar char="●"/>
            </a:pPr>
            <a:r>
              <a:rPr lang="en-GB"/>
              <a:t>Morrison CE, Ritchie-McLean S, Jha A, Mythen M. Two hours too long: time to review fasting guidelines for clear fluids. Br J Anaesth. 2020 Jan 17:S0007-0912(19)31004-9. doi: 10.1016/j.bja.2019.11.036. Epub ahead of print. PMID: 31959387.</a:t>
            </a:r>
            <a:endParaRPr/>
          </a:p>
          <a:p>
            <a:pPr marL="457200" lvl="0" indent="-291465" algn="l" rtl="0">
              <a:spcBef>
                <a:spcPts val="0"/>
              </a:spcBef>
              <a:spcAft>
                <a:spcPts val="0"/>
              </a:spcAft>
              <a:buSzPct val="100000"/>
              <a:buChar char="●"/>
            </a:pPr>
            <a:r>
              <a:rPr lang="en-GB"/>
              <a:t>Maltby JR. Fasting from midnight--the history behind the dogma. Best Pract Res Clin Anaesthesiol. 2006 Sep;20(3):363-78. doi: 10.1016/j.bpa.2006.02.001. PMID: 17080690.</a:t>
            </a:r>
            <a:endParaRPr/>
          </a:p>
          <a:p>
            <a:pPr marL="457200" lvl="0" indent="-291465" algn="l" rtl="0">
              <a:spcBef>
                <a:spcPts val="0"/>
              </a:spcBef>
              <a:spcAft>
                <a:spcPts val="0"/>
              </a:spcAft>
              <a:buSzPct val="100000"/>
              <a:buChar char="●"/>
            </a:pPr>
            <a:r>
              <a:rPr lang="en-GB"/>
              <a:t>Soreide E, Eriksson LI, Hirekar G, et al. Pre-operative fasting guidelines: an update. Acta Anaesthesiol Scand 2005; 49: 1041e7</a:t>
            </a:r>
            <a:endParaRPr/>
          </a:p>
          <a:p>
            <a:pPr marL="457200" lvl="0" indent="-291465" algn="l" rtl="0">
              <a:spcBef>
                <a:spcPts val="0"/>
              </a:spcBef>
              <a:spcAft>
                <a:spcPts val="0"/>
              </a:spcAft>
              <a:buSzPct val="100000"/>
              <a:buChar char="●"/>
            </a:pPr>
            <a:r>
              <a:rPr lang="en-GB"/>
              <a:t>Okabe T, Terashima H, Sakamoto A. Determinants of liquid gastric emptying: comparisons between milk and isocalorically adjusted clear fluids. Br J Anaesth. 2015 Jan;114(1):77-82. doi: 10.1093/bja/aeu338. Epub 2014 Sep 25. PMID: 25260696.</a:t>
            </a:r>
            <a:endParaRPr/>
          </a:p>
          <a:p>
            <a:pPr marL="457200" lvl="0" indent="-291465" algn="l" rtl="0">
              <a:spcBef>
                <a:spcPts val="0"/>
              </a:spcBef>
              <a:spcAft>
                <a:spcPts val="0"/>
              </a:spcAft>
              <a:buSzPct val="100000"/>
              <a:buChar char="●"/>
            </a:pPr>
            <a:r>
              <a:rPr lang="en-GB"/>
              <a:t>Ziessman HA, Chander A, Clarke JO, Ramos A, Wahl RL. The added diagnostic value of liquid gastric emptying compared with solid emptying alone. J Nucl Med. 2009 May;50(5):726-31. doi: 10.2967/jnumed.108.059790. Epub 2009 Apr 16. PMID: 19372480.</a:t>
            </a:r>
            <a:endParaRPr/>
          </a:p>
          <a:p>
            <a:pPr marL="457200" lvl="0" indent="-291465" algn="l" rtl="0">
              <a:spcBef>
                <a:spcPts val="0"/>
              </a:spcBef>
              <a:spcAft>
                <a:spcPts val="0"/>
              </a:spcAft>
              <a:buSzPct val="100000"/>
              <a:buChar char="●"/>
            </a:pPr>
            <a:r>
              <a:rPr lang="en-GB"/>
              <a:t>Beck CE, Rudolph D, Mahn C, et al. Impact of clear fluid fasting on pulmonary aspiration in children undergoing general anesthesia: results of the German prospective multicenter observational (NiKs) study. Paediatr Anaesth 2020; 30:892–899.</a:t>
            </a:r>
            <a:endParaRPr/>
          </a:p>
          <a:p>
            <a:pPr marL="457200" lvl="0" indent="-291465" algn="l" rtl="0">
              <a:spcBef>
                <a:spcPts val="0"/>
              </a:spcBef>
              <a:spcAft>
                <a:spcPts val="0"/>
              </a:spcAft>
              <a:buSzPct val="100000"/>
              <a:buChar char="●"/>
            </a:pPr>
            <a:r>
              <a:rPr lang="en-GB"/>
              <a:t>Schmidt AR, Buehler KP, Both C, et al. Liberal fluid fasting: impact on gastric pH and residual volume in healthy children undergoing general anaesthesia for elective surgery. British Journal of Anaesthesia 2018; 121: 647–55.</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77" descr="Emoji, emoticon, penguin, question, smiley, sticker, wonder icon - Download  on Iconfinder"/>
          <p:cNvPicPr preferRelativeResize="0"/>
          <p:nvPr/>
        </p:nvPicPr>
        <p:blipFill>
          <a:blip r:embed="rId3">
            <a:alphaModFix/>
          </a:blip>
          <a:stretch>
            <a:fillRect/>
          </a:stretch>
        </p:blipFill>
        <p:spPr>
          <a:xfrm>
            <a:off x="2409825" y="409575"/>
            <a:ext cx="4324349" cy="432434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8"/>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a:t>PROSPECT guideline for elective caesarean section</a:t>
            </a:r>
            <a:endParaRPr/>
          </a:p>
        </p:txBody>
      </p:sp>
      <p:sp>
        <p:nvSpPr>
          <p:cNvPr id="444" name="Google Shape;444;p78"/>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Audit Proposal</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p79"/>
          <p:cNvPicPr preferRelativeResize="0"/>
          <p:nvPr/>
        </p:nvPicPr>
        <p:blipFill>
          <a:blip r:embed="rId3">
            <a:alphaModFix/>
          </a:blip>
          <a:stretch>
            <a:fillRect/>
          </a:stretch>
        </p:blipFill>
        <p:spPr>
          <a:xfrm>
            <a:off x="364213" y="152400"/>
            <a:ext cx="8415586" cy="483870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8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Audit Proposal</a:t>
            </a:r>
            <a:endParaRPr/>
          </a:p>
        </p:txBody>
      </p:sp>
      <p:sp>
        <p:nvSpPr>
          <p:cNvPr id="459" name="Google Shape;459;p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A retrospective clinical audit comparing the pain management of patients undergoing caesarean sections against the PROSPECT recommendations</a:t>
            </a:r>
            <a:endParaRPr/>
          </a:p>
          <a:p>
            <a:pPr marL="457200" lvl="0" indent="-342900" algn="l" rtl="0">
              <a:spcBef>
                <a:spcPts val="0"/>
              </a:spcBef>
              <a:spcAft>
                <a:spcPts val="0"/>
              </a:spcAft>
              <a:buSzPts val="1800"/>
              <a:buChar char="●"/>
            </a:pPr>
            <a:r>
              <a:rPr lang="en-GB"/>
              <a:t>Cohort: 100-150 patients who underwent caesarean sections in 2023 at Auburn Hospital</a:t>
            </a:r>
            <a:endParaRPr/>
          </a:p>
          <a:p>
            <a:pPr marL="457200" lvl="0" indent="-342900" algn="l" rtl="0">
              <a:spcBef>
                <a:spcPts val="0"/>
              </a:spcBef>
              <a:spcAft>
                <a:spcPts val="0"/>
              </a:spcAft>
              <a:buSzPts val="1800"/>
              <a:buChar char="●"/>
            </a:pPr>
            <a:r>
              <a:rPr lang="en-GB"/>
              <a:t>Time Frame: patients from Jan 2023- approx Jun 2023 </a:t>
            </a:r>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Adverse Events</a:t>
            </a: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Quarterly governance meeting + web-based Clinical Incident Management System </a:t>
            </a:r>
            <a:endParaRPr/>
          </a:p>
          <a:p>
            <a:pPr marL="0" lvl="0" indent="0" algn="l" rtl="0">
              <a:spcBef>
                <a:spcPts val="1200"/>
              </a:spcBef>
              <a:spcAft>
                <a:spcPts val="0"/>
              </a:spcAft>
              <a:buNone/>
            </a:pPr>
            <a:r>
              <a:rPr lang="en-GB"/>
              <a:t>6 regurgitations in first 6 months</a:t>
            </a:r>
            <a:endParaRPr/>
          </a:p>
          <a:p>
            <a:pPr marL="0" lvl="0" indent="0" algn="l" rtl="0">
              <a:spcBef>
                <a:spcPts val="1200"/>
              </a:spcBef>
              <a:spcAft>
                <a:spcPts val="0"/>
              </a:spcAft>
              <a:buNone/>
            </a:pPr>
            <a:r>
              <a:rPr lang="en-GB"/>
              <a:t>6/12000 cases = 0.05%</a:t>
            </a:r>
            <a:endParaRPr/>
          </a:p>
          <a:p>
            <a:pPr marL="0" lvl="0" indent="0" algn="l" rtl="0">
              <a:spcBef>
                <a:spcPts val="1200"/>
              </a:spcBef>
              <a:spcAft>
                <a:spcPts val="0"/>
              </a:spcAft>
              <a:buNone/>
            </a:pPr>
            <a:r>
              <a:rPr lang="en-GB"/>
              <a:t>No sequelae - all DC same day</a:t>
            </a:r>
            <a:endParaRPr/>
          </a:p>
          <a:p>
            <a:pPr marL="0" lvl="0" indent="0" algn="l" rtl="0">
              <a:spcBef>
                <a:spcPts val="1200"/>
              </a:spcBef>
              <a:spcAft>
                <a:spcPts val="0"/>
              </a:spcAft>
              <a:buNone/>
            </a:pPr>
            <a:r>
              <a:rPr lang="en-GB"/>
              <a:t>Ongoing monitoring</a:t>
            </a: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Current Preoperative Fasting Guideline</a:t>
            </a:r>
            <a:endParaRPr/>
          </a:p>
        </p:txBody>
      </p:sp>
      <p:pic>
        <p:nvPicPr>
          <p:cNvPr id="103" name="Google Shape;103;p20"/>
          <p:cNvPicPr preferRelativeResize="0"/>
          <p:nvPr/>
        </p:nvPicPr>
        <p:blipFill>
          <a:blip r:embed="rId3">
            <a:alphaModFix/>
          </a:blip>
          <a:stretch>
            <a:fillRect/>
          </a:stretch>
        </p:blipFill>
        <p:spPr>
          <a:xfrm>
            <a:off x="0" y="1225778"/>
            <a:ext cx="9143998" cy="25409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Current Preoperative Fasting Guideline</a:t>
            </a:r>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GB"/>
              <a:t>For persons older than 16 years of age:</a:t>
            </a:r>
            <a:endParaRPr/>
          </a:p>
          <a:p>
            <a:pPr marL="457200" lvl="0" indent="-342900" algn="l" rtl="0">
              <a:spcBef>
                <a:spcPts val="1200"/>
              </a:spcBef>
              <a:spcAft>
                <a:spcPts val="0"/>
              </a:spcAft>
              <a:buSzPts val="1800"/>
              <a:buChar char="●"/>
            </a:pPr>
            <a:r>
              <a:rPr lang="en-GB"/>
              <a:t>Solid food of a low calorific nature (light meal) may be allowed up to 6 hours prior to anaesthesia</a:t>
            </a:r>
            <a:endParaRPr/>
          </a:p>
          <a:p>
            <a:pPr marL="457200" lvl="0" indent="-342900" algn="l" rtl="0">
              <a:spcBef>
                <a:spcPts val="0"/>
              </a:spcBef>
              <a:spcAft>
                <a:spcPts val="0"/>
              </a:spcAft>
              <a:buSzPts val="1800"/>
              <a:buChar char="●"/>
            </a:pPr>
            <a:r>
              <a:rPr lang="en-GB"/>
              <a:t>Clear liquids - For </a:t>
            </a:r>
            <a:r>
              <a:rPr lang="en-GB">
                <a:solidFill>
                  <a:schemeClr val="dk1"/>
                </a:solidFill>
              </a:rPr>
              <a:t>elective and selected emergency procedures</a:t>
            </a:r>
            <a:r>
              <a:rPr lang="en-GB"/>
              <a:t>, clear liquids should be encouraged up to 2 hours prior to anaesthesia</a:t>
            </a:r>
            <a:endParaRPr/>
          </a:p>
          <a:p>
            <a:pPr marL="0" lvl="0" indent="0" algn="l" rtl="0">
              <a:spcBef>
                <a:spcPts val="1200"/>
              </a:spcBef>
              <a:spcAft>
                <a:spcPts val="0"/>
              </a:spcAft>
              <a:buNone/>
            </a:pPr>
            <a:r>
              <a:rPr lang="en-GB"/>
              <a:t>For children up to 16 years of age:</a:t>
            </a:r>
            <a:endParaRPr/>
          </a:p>
          <a:p>
            <a:pPr marL="457200" lvl="0" indent="-342900" algn="l" rtl="0">
              <a:spcBef>
                <a:spcPts val="1200"/>
              </a:spcBef>
              <a:spcAft>
                <a:spcPts val="0"/>
              </a:spcAft>
              <a:buSzPts val="1800"/>
              <a:buChar char="●"/>
            </a:pPr>
            <a:r>
              <a:rPr lang="en-GB"/>
              <a:t>Solid food is allowed up to 6 hours prior to anaesthesia</a:t>
            </a:r>
            <a:endParaRPr/>
          </a:p>
          <a:p>
            <a:pPr marL="457200" lvl="0" indent="-342900" algn="l" rtl="0">
              <a:spcBef>
                <a:spcPts val="0"/>
              </a:spcBef>
              <a:spcAft>
                <a:spcPts val="0"/>
              </a:spcAft>
              <a:buSzPts val="1800"/>
              <a:buChar char="●"/>
            </a:pPr>
            <a:r>
              <a:rPr lang="en-GB"/>
              <a:t>Prolonged fasting times should be avoided, and healthy children encouraged to drink clear liquids (water, pulp free juice, carbohydrate drinks) of </a:t>
            </a:r>
            <a:r>
              <a:rPr lang="en-GB">
                <a:solidFill>
                  <a:schemeClr val="dk1"/>
                </a:solidFill>
              </a:rPr>
              <a:t>3 ml/kg/hr up to 1 hour before anaesthesia</a:t>
            </a:r>
            <a:endParaRPr>
              <a:solidFill>
                <a:schemeClr val="dk1"/>
              </a:solidFill>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8557</Words>
  <Application>Microsoft Macintosh PowerPoint</Application>
  <PresentationFormat>On-screen Show (16:9)</PresentationFormat>
  <Paragraphs>493</Paragraphs>
  <Slides>69</Slides>
  <Notes>69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Lato</vt:lpstr>
      <vt:lpstr>Playfair Display</vt:lpstr>
      <vt:lpstr>Coral</vt:lpstr>
      <vt:lpstr>Preoperative Fasting</vt:lpstr>
      <vt:lpstr>Topic</vt:lpstr>
      <vt:lpstr>Sip Til Send</vt:lpstr>
      <vt:lpstr>PowerPoint Presentation</vt:lpstr>
      <vt:lpstr>PowerPoint Presentation</vt:lpstr>
      <vt:lpstr>Auburn preoperative fasting audit</vt:lpstr>
      <vt:lpstr>Adverse Events</vt:lpstr>
      <vt:lpstr>Current Preoperative Fasting Guideline</vt:lpstr>
      <vt:lpstr>Current Preoperative Fasting Guideline</vt:lpstr>
      <vt:lpstr>PowerPoint Presentation</vt:lpstr>
      <vt:lpstr>Why do we fast?</vt:lpstr>
      <vt:lpstr>Aspiration</vt:lpstr>
      <vt:lpstr>Aspiration</vt:lpstr>
      <vt:lpstr>Questions</vt:lpstr>
      <vt:lpstr>What is the evidence for 2 hours clear fluid fasting?</vt:lpstr>
      <vt:lpstr>PowerPoint Presentation</vt:lpstr>
      <vt:lpstr>Cochrane Review on Preoperative Fasting </vt:lpstr>
      <vt:lpstr>Results</vt:lpstr>
      <vt:lpstr>Results </vt:lpstr>
      <vt:lpstr>Results - DURATION OF FAST </vt:lpstr>
      <vt:lpstr>Results - TYPE OF FLUID </vt:lpstr>
      <vt:lpstr>Results - TYPE OF FLUID</vt:lpstr>
      <vt:lpstr>Results -  SUBGROUPS OF 'AT-RISK' PATIENT POPULATIONS</vt:lpstr>
      <vt:lpstr>Conclusion</vt:lpstr>
      <vt:lpstr>PowerPoint Presentation</vt:lpstr>
      <vt:lpstr>2 hrs?</vt:lpstr>
      <vt:lpstr>What is the physiological transit time for clear fluid? What factors affect the transit time?</vt:lpstr>
      <vt:lpstr>PowerPoint Presentation</vt:lpstr>
      <vt:lpstr>Is it safe to decrease fasting time for clear fluid?</vt:lpstr>
      <vt:lpstr>Paediatric preoperative fasting</vt:lpstr>
      <vt:lpstr>PowerPoint Presentation</vt:lpstr>
      <vt:lpstr>PowerPoint Presentation</vt:lpstr>
      <vt:lpstr>Adult preoperative fasting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Increased RGV increases aspiration risk?</vt:lpstr>
      <vt:lpstr>Fasting longer = lower RGV?</vt:lpstr>
      <vt:lpstr>Prolonged Fasting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vt:lpstr>
      <vt:lpstr>PowerPoint Presentation</vt:lpstr>
      <vt:lpstr>What does this mean for Auburn?</vt:lpstr>
      <vt:lpstr>Sip Til Send at Auburn</vt:lpstr>
      <vt:lpstr>PowerPoint Presentation</vt:lpstr>
      <vt:lpstr>PowerPoint Presentation</vt:lpstr>
      <vt:lpstr>PowerPoint Presentation</vt:lpstr>
      <vt:lpstr>REFERENCE</vt:lpstr>
      <vt:lpstr>REFERENCE</vt:lpstr>
      <vt:lpstr>PowerPoint Presentation</vt:lpstr>
      <vt:lpstr>PROSPECT guideline for elective caesarean section</vt:lpstr>
      <vt:lpstr>PowerPoint Presentation</vt:lpstr>
      <vt:lpstr>PowerPoint Presentation</vt:lpstr>
      <vt:lpstr>Audit 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Preoperative Fasting</dc:title>
  <cp:lastModifiedBy>alpha so tung</cp:lastModifiedBy>
  <cp:revision>1</cp:revision>
  <dcterms:modified xsi:type="dcterms:W3CDTF">2024-03-13T21:52:46Z</dcterms:modified>
</cp:coreProperties>
</file>