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47"/>
  </p:notesMasterIdLst>
  <p:sldIdLst>
    <p:sldId id="256" r:id="rId2"/>
    <p:sldId id="257" r:id="rId3"/>
    <p:sldId id="289" r:id="rId4"/>
    <p:sldId id="258" r:id="rId5"/>
    <p:sldId id="261" r:id="rId6"/>
    <p:sldId id="268" r:id="rId7"/>
    <p:sldId id="263" r:id="rId8"/>
    <p:sldId id="264" r:id="rId9"/>
    <p:sldId id="265" r:id="rId10"/>
    <p:sldId id="306" r:id="rId11"/>
    <p:sldId id="307" r:id="rId12"/>
    <p:sldId id="304" r:id="rId13"/>
    <p:sldId id="301" r:id="rId14"/>
    <p:sldId id="300" r:id="rId15"/>
    <p:sldId id="302" r:id="rId16"/>
    <p:sldId id="303" r:id="rId17"/>
    <p:sldId id="305" r:id="rId18"/>
    <p:sldId id="267" r:id="rId19"/>
    <p:sldId id="266" r:id="rId20"/>
    <p:sldId id="259" r:id="rId21"/>
    <p:sldId id="277" r:id="rId22"/>
    <p:sldId id="276" r:id="rId23"/>
    <p:sldId id="279" r:id="rId24"/>
    <p:sldId id="291" r:id="rId25"/>
    <p:sldId id="292" r:id="rId26"/>
    <p:sldId id="280" r:id="rId27"/>
    <p:sldId id="281" r:id="rId28"/>
    <p:sldId id="283" r:id="rId29"/>
    <p:sldId id="284" r:id="rId30"/>
    <p:sldId id="278" r:id="rId31"/>
    <p:sldId id="285" r:id="rId32"/>
    <p:sldId id="290" r:id="rId33"/>
    <p:sldId id="286" r:id="rId34"/>
    <p:sldId id="287" r:id="rId35"/>
    <p:sldId id="293" r:id="rId36"/>
    <p:sldId id="294" r:id="rId37"/>
    <p:sldId id="295" r:id="rId38"/>
    <p:sldId id="296" r:id="rId39"/>
    <p:sldId id="297" r:id="rId40"/>
    <p:sldId id="298" r:id="rId41"/>
    <p:sldId id="274" r:id="rId42"/>
    <p:sldId id="275" r:id="rId43"/>
    <p:sldId id="282" r:id="rId44"/>
    <p:sldId id="28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EDE"/>
    <a:srgbClr val="E1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/>
    <p:restoredTop sz="88085"/>
  </p:normalViewPr>
  <p:slideViewPr>
    <p:cSldViewPr snapToGrid="0">
      <p:cViewPr varScale="1">
        <p:scale>
          <a:sx n="93" d="100"/>
          <a:sy n="93" d="100"/>
        </p:scale>
        <p:origin x="9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26F1F-F2BE-4FC7-B32A-C4BCA663E2B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CB5946-5D8C-455B-BBD9-BC3DE4A0CE61}">
      <dgm:prSet/>
      <dgm:spPr/>
      <dgm:t>
        <a:bodyPr/>
        <a:lstStyle/>
        <a:p>
          <a:r>
            <a:rPr lang="en-US" dirty="0"/>
            <a:t>Median fluid fasting time of 6.2 hours </a:t>
          </a:r>
        </a:p>
      </dgm:t>
    </dgm:pt>
    <dgm:pt modelId="{520952AB-8127-4556-AC22-8C31568A79E9}" type="parTrans" cxnId="{C02DF352-32DE-48FE-B236-3CA2A6867E4A}">
      <dgm:prSet/>
      <dgm:spPr/>
      <dgm:t>
        <a:bodyPr/>
        <a:lstStyle/>
        <a:p>
          <a:endParaRPr lang="en-US"/>
        </a:p>
      </dgm:t>
    </dgm:pt>
    <dgm:pt modelId="{C873AC97-50E6-4435-B353-E5AF2B842D45}" type="sibTrans" cxnId="{C02DF352-32DE-48FE-B236-3CA2A6867E4A}">
      <dgm:prSet/>
      <dgm:spPr/>
      <dgm:t>
        <a:bodyPr/>
        <a:lstStyle/>
        <a:p>
          <a:endParaRPr lang="en-US"/>
        </a:p>
      </dgm:t>
    </dgm:pt>
    <dgm:pt modelId="{6541FC8C-45AC-44E8-B5BA-7982E316CA72}">
      <dgm:prSet/>
      <dgm:spPr/>
      <dgm:t>
        <a:bodyPr/>
        <a:lstStyle/>
        <a:p>
          <a:r>
            <a:rPr lang="en-US" dirty="0"/>
            <a:t>Much longer than traditional teaching of 2 hours</a:t>
          </a:r>
        </a:p>
      </dgm:t>
    </dgm:pt>
    <dgm:pt modelId="{3E9BFEEE-FD2C-400A-9693-E73FC01F3A1F}" type="parTrans" cxnId="{7CEC78A4-60AD-4CB6-851E-41DB52A0E5BA}">
      <dgm:prSet/>
      <dgm:spPr/>
      <dgm:t>
        <a:bodyPr/>
        <a:lstStyle/>
        <a:p>
          <a:endParaRPr lang="en-US"/>
        </a:p>
      </dgm:t>
    </dgm:pt>
    <dgm:pt modelId="{A2639492-5F63-4743-88EE-696C405B36A4}" type="sibTrans" cxnId="{7CEC78A4-60AD-4CB6-851E-41DB52A0E5BA}">
      <dgm:prSet/>
      <dgm:spPr/>
      <dgm:t>
        <a:bodyPr/>
        <a:lstStyle/>
        <a:p>
          <a:endParaRPr lang="en-US"/>
        </a:p>
      </dgm:t>
    </dgm:pt>
    <dgm:pt modelId="{3489BFA3-1775-447B-AD97-DBE84D527F90}">
      <dgm:prSet/>
      <dgm:spPr/>
      <dgm:t>
        <a:bodyPr/>
        <a:lstStyle/>
        <a:p>
          <a:r>
            <a:rPr lang="en-US" dirty="0"/>
            <a:t>Only 32.6% of patients instructed Sip </a:t>
          </a:r>
          <a:r>
            <a:rPr lang="en-US" dirty="0" err="1"/>
            <a:t>Til</a:t>
          </a:r>
          <a:r>
            <a:rPr lang="en-US" dirty="0"/>
            <a:t> Send</a:t>
          </a:r>
        </a:p>
      </dgm:t>
    </dgm:pt>
    <dgm:pt modelId="{6CA855B1-6EB7-4237-971F-C4AEDB062FE1}" type="parTrans" cxnId="{12EA57C7-A1A9-4F44-8F8B-BE4A1E7D28F3}">
      <dgm:prSet/>
      <dgm:spPr/>
      <dgm:t>
        <a:bodyPr/>
        <a:lstStyle/>
        <a:p>
          <a:endParaRPr lang="en-US"/>
        </a:p>
      </dgm:t>
    </dgm:pt>
    <dgm:pt modelId="{7E38779C-CB17-4ABA-9DFD-73F82344FF87}" type="sibTrans" cxnId="{12EA57C7-A1A9-4F44-8F8B-BE4A1E7D28F3}">
      <dgm:prSet/>
      <dgm:spPr/>
      <dgm:t>
        <a:bodyPr/>
        <a:lstStyle/>
        <a:p>
          <a:endParaRPr lang="en-US"/>
        </a:p>
      </dgm:t>
    </dgm:pt>
    <dgm:pt modelId="{32B095E9-3B1C-4B6A-8E05-17135C27A6DE}">
      <dgm:prSet/>
      <dgm:spPr/>
      <dgm:t>
        <a:bodyPr/>
        <a:lstStyle/>
        <a:p>
          <a:r>
            <a:rPr lang="en-US" dirty="0"/>
            <a:t>Out of 289 patients with no contraindications for Sip </a:t>
          </a:r>
          <a:r>
            <a:rPr lang="en-US" dirty="0" err="1"/>
            <a:t>Til</a:t>
          </a:r>
          <a:r>
            <a:rPr lang="en-US" dirty="0"/>
            <a:t> Send</a:t>
          </a:r>
        </a:p>
      </dgm:t>
    </dgm:pt>
    <dgm:pt modelId="{469F4366-3492-4F2A-A915-96322A2AD074}" type="parTrans" cxnId="{5CF0AF77-6372-4D78-862D-422D0529FDD6}">
      <dgm:prSet/>
      <dgm:spPr/>
      <dgm:t>
        <a:bodyPr/>
        <a:lstStyle/>
        <a:p>
          <a:endParaRPr lang="en-US"/>
        </a:p>
      </dgm:t>
    </dgm:pt>
    <dgm:pt modelId="{38A5EA0C-4A05-41A8-8FCF-F23521581773}" type="sibTrans" cxnId="{5CF0AF77-6372-4D78-862D-422D0529FDD6}">
      <dgm:prSet/>
      <dgm:spPr/>
      <dgm:t>
        <a:bodyPr/>
        <a:lstStyle/>
        <a:p>
          <a:endParaRPr lang="en-US"/>
        </a:p>
      </dgm:t>
    </dgm:pt>
    <dgm:pt modelId="{CF4D1D8F-8D35-448E-AB40-4F26DEA38AE4}">
      <dgm:prSet/>
      <dgm:spPr/>
      <dgm:t>
        <a:bodyPr/>
        <a:lstStyle/>
        <a:p>
          <a:r>
            <a:rPr lang="en-US"/>
            <a:t>Majority of nurses and doctors understand Sip Til Send already</a:t>
          </a:r>
        </a:p>
      </dgm:t>
    </dgm:pt>
    <dgm:pt modelId="{A915C2FA-9352-4619-A11A-19BA1845427E}" type="parTrans" cxnId="{B1BFA6F2-59A6-4A4A-BB4E-C8FCD8919D4A}">
      <dgm:prSet/>
      <dgm:spPr/>
      <dgm:t>
        <a:bodyPr/>
        <a:lstStyle/>
        <a:p>
          <a:endParaRPr lang="en-US"/>
        </a:p>
      </dgm:t>
    </dgm:pt>
    <dgm:pt modelId="{420089A8-AA1F-4FA4-9591-62D30B111D60}" type="sibTrans" cxnId="{B1BFA6F2-59A6-4A4A-BB4E-C8FCD8919D4A}">
      <dgm:prSet/>
      <dgm:spPr/>
      <dgm:t>
        <a:bodyPr/>
        <a:lstStyle/>
        <a:p>
          <a:endParaRPr lang="en-US"/>
        </a:p>
      </dgm:t>
    </dgm:pt>
    <dgm:pt modelId="{B493307F-A417-4450-AA2A-74A4B22C31C7}">
      <dgm:prSet/>
      <dgm:spPr/>
      <dgm:t>
        <a:bodyPr/>
        <a:lstStyle/>
        <a:p>
          <a:r>
            <a:rPr lang="en-US"/>
            <a:t>Knowledge deficits in types of clear fluid allowed and contraindications</a:t>
          </a:r>
        </a:p>
      </dgm:t>
    </dgm:pt>
    <dgm:pt modelId="{8FD2E926-1D56-4D6C-A2AD-C4690AF23CA7}" type="parTrans" cxnId="{7C4DE1F2-FC4C-4AE1-94C9-F5351E42190F}">
      <dgm:prSet/>
      <dgm:spPr/>
      <dgm:t>
        <a:bodyPr/>
        <a:lstStyle/>
        <a:p>
          <a:endParaRPr lang="en-US"/>
        </a:p>
      </dgm:t>
    </dgm:pt>
    <dgm:pt modelId="{A3ECCD91-3B5B-4154-A451-A379505595F3}" type="sibTrans" cxnId="{7C4DE1F2-FC4C-4AE1-94C9-F5351E42190F}">
      <dgm:prSet/>
      <dgm:spPr/>
      <dgm:t>
        <a:bodyPr/>
        <a:lstStyle/>
        <a:p>
          <a:endParaRPr lang="en-US"/>
        </a:p>
      </dgm:t>
    </dgm:pt>
    <dgm:pt modelId="{103504D8-F9B1-4178-A22A-EED21186CFAD}">
      <dgm:prSet/>
      <dgm:spPr/>
      <dgm:t>
        <a:bodyPr/>
        <a:lstStyle/>
        <a:p>
          <a:r>
            <a:rPr lang="en-US"/>
            <a:t>Many barriers exist</a:t>
          </a:r>
        </a:p>
      </dgm:t>
    </dgm:pt>
    <dgm:pt modelId="{D106DC71-7413-4A12-B6AC-96E6233C6F6F}" type="parTrans" cxnId="{91BC58FB-32B6-4CF6-8C07-827DE8C408CF}">
      <dgm:prSet/>
      <dgm:spPr/>
      <dgm:t>
        <a:bodyPr/>
        <a:lstStyle/>
        <a:p>
          <a:endParaRPr lang="en-US"/>
        </a:p>
      </dgm:t>
    </dgm:pt>
    <dgm:pt modelId="{76A8E134-7EB5-46A4-9210-D7A8B7E7D7D5}" type="sibTrans" cxnId="{91BC58FB-32B6-4CF6-8C07-827DE8C408CF}">
      <dgm:prSet/>
      <dgm:spPr/>
      <dgm:t>
        <a:bodyPr/>
        <a:lstStyle/>
        <a:p>
          <a:endParaRPr lang="en-US"/>
        </a:p>
      </dgm:t>
    </dgm:pt>
    <dgm:pt modelId="{07BAE777-EBD2-4140-A4B6-7C46E81B51E7}">
      <dgm:prSet/>
      <dgm:spPr/>
      <dgm:t>
        <a:bodyPr/>
        <a:lstStyle/>
        <a:p>
          <a:r>
            <a:rPr lang="en-US" dirty="0"/>
            <a:t>Biggest barriers appear to be institutional and knowledge-related </a:t>
          </a:r>
        </a:p>
      </dgm:t>
    </dgm:pt>
    <dgm:pt modelId="{41739A9E-87B3-4D83-8A92-E6509F63717E}" type="parTrans" cxnId="{EDD17C42-967A-455F-8F3E-8CEC481E3A76}">
      <dgm:prSet/>
      <dgm:spPr/>
      <dgm:t>
        <a:bodyPr/>
        <a:lstStyle/>
        <a:p>
          <a:endParaRPr lang="en-US"/>
        </a:p>
      </dgm:t>
    </dgm:pt>
    <dgm:pt modelId="{9225C35A-8A2E-49C8-8536-17038A6E25FE}" type="sibTrans" cxnId="{EDD17C42-967A-455F-8F3E-8CEC481E3A76}">
      <dgm:prSet/>
      <dgm:spPr/>
      <dgm:t>
        <a:bodyPr/>
        <a:lstStyle/>
        <a:p>
          <a:endParaRPr lang="en-US"/>
        </a:p>
      </dgm:t>
    </dgm:pt>
    <dgm:pt modelId="{CAC4FEF8-90D9-044B-9C84-BE355817A7A6}">
      <dgm:prSet/>
      <dgm:spPr/>
      <dgm:t>
        <a:bodyPr/>
        <a:lstStyle/>
        <a:p>
          <a:r>
            <a:rPr lang="en-US" dirty="0"/>
            <a:t>Bowel prep patients fast the longest (7.3 hours)</a:t>
          </a:r>
        </a:p>
      </dgm:t>
    </dgm:pt>
    <dgm:pt modelId="{476272FC-1639-A747-B719-B51D91FDE4D6}" type="parTrans" cxnId="{84E77FBB-9AEB-B241-995F-F31ADB596D29}">
      <dgm:prSet/>
      <dgm:spPr/>
      <dgm:t>
        <a:bodyPr/>
        <a:lstStyle/>
        <a:p>
          <a:endParaRPr lang="en-GB"/>
        </a:p>
      </dgm:t>
    </dgm:pt>
    <dgm:pt modelId="{09B4D5A5-F4F5-F64A-8854-95DCD52389AB}" type="sibTrans" cxnId="{84E77FBB-9AEB-B241-995F-F31ADB596D29}">
      <dgm:prSet/>
      <dgm:spPr/>
      <dgm:t>
        <a:bodyPr/>
        <a:lstStyle/>
        <a:p>
          <a:endParaRPr lang="en-GB"/>
        </a:p>
      </dgm:t>
    </dgm:pt>
    <dgm:pt modelId="{0411D416-A7EB-D547-B3F0-032197074524}" type="pres">
      <dgm:prSet presAssocID="{21E26F1F-F2BE-4FC7-B32A-C4BCA663E2BB}" presName="Name0" presStyleCnt="0">
        <dgm:presLayoutVars>
          <dgm:dir/>
          <dgm:animLvl val="lvl"/>
          <dgm:resizeHandles val="exact"/>
        </dgm:presLayoutVars>
      </dgm:prSet>
      <dgm:spPr/>
    </dgm:pt>
    <dgm:pt modelId="{C721407A-17E6-6747-9F5F-B6A03B202F42}" type="pres">
      <dgm:prSet presAssocID="{8CCB5946-5D8C-455B-BBD9-BC3DE4A0CE61}" presName="composite" presStyleCnt="0"/>
      <dgm:spPr/>
    </dgm:pt>
    <dgm:pt modelId="{D7E052E7-7DC4-5545-BEBB-5E5C3F4B6087}" type="pres">
      <dgm:prSet presAssocID="{8CCB5946-5D8C-455B-BBD9-BC3DE4A0CE6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77F3615-4291-6242-8239-67B791435B4E}" type="pres">
      <dgm:prSet presAssocID="{8CCB5946-5D8C-455B-BBD9-BC3DE4A0CE61}" presName="desTx" presStyleLbl="alignAccFollowNode1" presStyleIdx="0" presStyleCnt="4">
        <dgm:presLayoutVars>
          <dgm:bulletEnabled val="1"/>
        </dgm:presLayoutVars>
      </dgm:prSet>
      <dgm:spPr/>
    </dgm:pt>
    <dgm:pt modelId="{2123424F-6DC5-0440-B4E3-C2E2647B917F}" type="pres">
      <dgm:prSet presAssocID="{C873AC97-50E6-4435-B353-E5AF2B842D45}" presName="space" presStyleCnt="0"/>
      <dgm:spPr/>
    </dgm:pt>
    <dgm:pt modelId="{1A2CDCEE-96E5-604F-A365-6BDFF3820880}" type="pres">
      <dgm:prSet presAssocID="{3489BFA3-1775-447B-AD97-DBE84D527F90}" presName="composite" presStyleCnt="0"/>
      <dgm:spPr/>
    </dgm:pt>
    <dgm:pt modelId="{A482F6F5-4F50-6146-8802-3532FBF62BAC}" type="pres">
      <dgm:prSet presAssocID="{3489BFA3-1775-447B-AD97-DBE84D527F9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7730478-D796-7641-82C6-50F11A2CB251}" type="pres">
      <dgm:prSet presAssocID="{3489BFA3-1775-447B-AD97-DBE84D527F90}" presName="desTx" presStyleLbl="alignAccFollowNode1" presStyleIdx="1" presStyleCnt="4">
        <dgm:presLayoutVars>
          <dgm:bulletEnabled val="1"/>
        </dgm:presLayoutVars>
      </dgm:prSet>
      <dgm:spPr/>
    </dgm:pt>
    <dgm:pt modelId="{52908F2B-738D-3F4C-A1CB-D2C90428FCA4}" type="pres">
      <dgm:prSet presAssocID="{7E38779C-CB17-4ABA-9DFD-73F82344FF87}" presName="space" presStyleCnt="0"/>
      <dgm:spPr/>
    </dgm:pt>
    <dgm:pt modelId="{E79751DD-E150-B44B-9F7C-89C2981FFCE5}" type="pres">
      <dgm:prSet presAssocID="{CF4D1D8F-8D35-448E-AB40-4F26DEA38AE4}" presName="composite" presStyleCnt="0"/>
      <dgm:spPr/>
    </dgm:pt>
    <dgm:pt modelId="{D8D0E520-4D1E-E14F-BEBD-11F754F59A81}" type="pres">
      <dgm:prSet presAssocID="{CF4D1D8F-8D35-448E-AB40-4F26DEA38A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B992156-B2F7-6541-A701-A793BBE92D66}" type="pres">
      <dgm:prSet presAssocID="{CF4D1D8F-8D35-448E-AB40-4F26DEA38AE4}" presName="desTx" presStyleLbl="alignAccFollowNode1" presStyleIdx="2" presStyleCnt="4">
        <dgm:presLayoutVars>
          <dgm:bulletEnabled val="1"/>
        </dgm:presLayoutVars>
      </dgm:prSet>
      <dgm:spPr/>
    </dgm:pt>
    <dgm:pt modelId="{044F73B3-FF07-4C4D-80D3-76057FFD3378}" type="pres">
      <dgm:prSet presAssocID="{420089A8-AA1F-4FA4-9591-62D30B111D60}" presName="space" presStyleCnt="0"/>
      <dgm:spPr/>
    </dgm:pt>
    <dgm:pt modelId="{41A2580C-D0FF-A14C-AC63-4D13DAAF636A}" type="pres">
      <dgm:prSet presAssocID="{103504D8-F9B1-4178-A22A-EED21186CFAD}" presName="composite" presStyleCnt="0"/>
      <dgm:spPr/>
    </dgm:pt>
    <dgm:pt modelId="{09BCEE6B-B21B-B34E-B0D0-5700D1D8E327}" type="pres">
      <dgm:prSet presAssocID="{103504D8-F9B1-4178-A22A-EED21186CF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1362004-AB87-834A-8374-CB9C2466D0DB}" type="pres">
      <dgm:prSet presAssocID="{103504D8-F9B1-4178-A22A-EED21186CFA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3162219-07BB-6746-BA70-12461A49A10B}" type="presOf" srcId="{B493307F-A417-4450-AA2A-74A4B22C31C7}" destId="{3B992156-B2F7-6541-A701-A793BBE92D66}" srcOrd="0" destOrd="0" presId="urn:microsoft.com/office/officeart/2005/8/layout/hList1"/>
    <dgm:cxn modelId="{E92B642F-C3A3-FC4B-876B-9EBC87817893}" type="presOf" srcId="{CAC4FEF8-90D9-044B-9C84-BE355817A7A6}" destId="{977F3615-4291-6242-8239-67B791435B4E}" srcOrd="0" destOrd="1" presId="urn:microsoft.com/office/officeart/2005/8/layout/hList1"/>
    <dgm:cxn modelId="{EDD17C42-967A-455F-8F3E-8CEC481E3A76}" srcId="{103504D8-F9B1-4178-A22A-EED21186CFAD}" destId="{07BAE777-EBD2-4140-A4B6-7C46E81B51E7}" srcOrd="0" destOrd="0" parTransId="{41739A9E-87B3-4D83-8A92-E6509F63717E}" sibTransId="{9225C35A-8A2E-49C8-8536-17038A6E25FE}"/>
    <dgm:cxn modelId="{C02DF352-32DE-48FE-B236-3CA2A6867E4A}" srcId="{21E26F1F-F2BE-4FC7-B32A-C4BCA663E2BB}" destId="{8CCB5946-5D8C-455B-BBD9-BC3DE4A0CE61}" srcOrd="0" destOrd="0" parTransId="{520952AB-8127-4556-AC22-8C31568A79E9}" sibTransId="{C873AC97-50E6-4435-B353-E5AF2B842D45}"/>
    <dgm:cxn modelId="{AFFC7655-3670-3F47-9144-AC825344E8EA}" type="presOf" srcId="{8CCB5946-5D8C-455B-BBD9-BC3DE4A0CE61}" destId="{D7E052E7-7DC4-5545-BEBB-5E5C3F4B6087}" srcOrd="0" destOrd="0" presId="urn:microsoft.com/office/officeart/2005/8/layout/hList1"/>
    <dgm:cxn modelId="{82857C5B-CC49-ED48-9225-71A2672D25E8}" type="presOf" srcId="{103504D8-F9B1-4178-A22A-EED21186CFAD}" destId="{09BCEE6B-B21B-B34E-B0D0-5700D1D8E327}" srcOrd="0" destOrd="0" presId="urn:microsoft.com/office/officeart/2005/8/layout/hList1"/>
    <dgm:cxn modelId="{CA47995C-1F89-834B-AC5B-3EE1215076A4}" type="presOf" srcId="{07BAE777-EBD2-4140-A4B6-7C46E81B51E7}" destId="{91362004-AB87-834A-8374-CB9C2466D0DB}" srcOrd="0" destOrd="0" presId="urn:microsoft.com/office/officeart/2005/8/layout/hList1"/>
    <dgm:cxn modelId="{2156D067-DDD9-594D-85ED-12F3FFF4B635}" type="presOf" srcId="{21E26F1F-F2BE-4FC7-B32A-C4BCA663E2BB}" destId="{0411D416-A7EB-D547-B3F0-032197074524}" srcOrd="0" destOrd="0" presId="urn:microsoft.com/office/officeart/2005/8/layout/hList1"/>
    <dgm:cxn modelId="{5CF0AF77-6372-4D78-862D-422D0529FDD6}" srcId="{3489BFA3-1775-447B-AD97-DBE84D527F90}" destId="{32B095E9-3B1C-4B6A-8E05-17135C27A6DE}" srcOrd="0" destOrd="0" parTransId="{469F4366-3492-4F2A-A915-96322A2AD074}" sibTransId="{38A5EA0C-4A05-41A8-8FCF-F23521581773}"/>
    <dgm:cxn modelId="{3EDA1778-3319-0D49-8603-1957956F3C5C}" type="presOf" srcId="{3489BFA3-1775-447B-AD97-DBE84D527F90}" destId="{A482F6F5-4F50-6146-8802-3532FBF62BAC}" srcOrd="0" destOrd="0" presId="urn:microsoft.com/office/officeart/2005/8/layout/hList1"/>
    <dgm:cxn modelId="{7CEC78A4-60AD-4CB6-851E-41DB52A0E5BA}" srcId="{8CCB5946-5D8C-455B-BBD9-BC3DE4A0CE61}" destId="{6541FC8C-45AC-44E8-B5BA-7982E316CA72}" srcOrd="0" destOrd="0" parTransId="{3E9BFEEE-FD2C-400A-9693-E73FC01F3A1F}" sibTransId="{A2639492-5F63-4743-88EE-696C405B36A4}"/>
    <dgm:cxn modelId="{E5E3ACA6-AEFF-E34F-A402-06B4E1D39C06}" type="presOf" srcId="{6541FC8C-45AC-44E8-B5BA-7982E316CA72}" destId="{977F3615-4291-6242-8239-67B791435B4E}" srcOrd="0" destOrd="0" presId="urn:microsoft.com/office/officeart/2005/8/layout/hList1"/>
    <dgm:cxn modelId="{306E3DAE-F992-4140-8499-35CF8EF6E62F}" type="presOf" srcId="{32B095E9-3B1C-4B6A-8E05-17135C27A6DE}" destId="{57730478-D796-7641-82C6-50F11A2CB251}" srcOrd="0" destOrd="0" presId="urn:microsoft.com/office/officeart/2005/8/layout/hList1"/>
    <dgm:cxn modelId="{84E77FBB-9AEB-B241-995F-F31ADB596D29}" srcId="{8CCB5946-5D8C-455B-BBD9-BC3DE4A0CE61}" destId="{CAC4FEF8-90D9-044B-9C84-BE355817A7A6}" srcOrd="1" destOrd="0" parTransId="{476272FC-1639-A747-B719-B51D91FDE4D6}" sibTransId="{09B4D5A5-F4F5-F64A-8854-95DCD52389AB}"/>
    <dgm:cxn modelId="{12EA57C7-A1A9-4F44-8F8B-BE4A1E7D28F3}" srcId="{21E26F1F-F2BE-4FC7-B32A-C4BCA663E2BB}" destId="{3489BFA3-1775-447B-AD97-DBE84D527F90}" srcOrd="1" destOrd="0" parTransId="{6CA855B1-6EB7-4237-971F-C4AEDB062FE1}" sibTransId="{7E38779C-CB17-4ABA-9DFD-73F82344FF87}"/>
    <dgm:cxn modelId="{63CCF4DA-7B49-FC46-8940-08E48F96E8E1}" type="presOf" srcId="{CF4D1D8F-8D35-448E-AB40-4F26DEA38AE4}" destId="{D8D0E520-4D1E-E14F-BEBD-11F754F59A81}" srcOrd="0" destOrd="0" presId="urn:microsoft.com/office/officeart/2005/8/layout/hList1"/>
    <dgm:cxn modelId="{B1BFA6F2-59A6-4A4A-BB4E-C8FCD8919D4A}" srcId="{21E26F1F-F2BE-4FC7-B32A-C4BCA663E2BB}" destId="{CF4D1D8F-8D35-448E-AB40-4F26DEA38AE4}" srcOrd="2" destOrd="0" parTransId="{A915C2FA-9352-4619-A11A-19BA1845427E}" sibTransId="{420089A8-AA1F-4FA4-9591-62D30B111D60}"/>
    <dgm:cxn modelId="{7C4DE1F2-FC4C-4AE1-94C9-F5351E42190F}" srcId="{CF4D1D8F-8D35-448E-AB40-4F26DEA38AE4}" destId="{B493307F-A417-4450-AA2A-74A4B22C31C7}" srcOrd="0" destOrd="0" parTransId="{8FD2E926-1D56-4D6C-A2AD-C4690AF23CA7}" sibTransId="{A3ECCD91-3B5B-4154-A451-A379505595F3}"/>
    <dgm:cxn modelId="{91BC58FB-32B6-4CF6-8C07-827DE8C408CF}" srcId="{21E26F1F-F2BE-4FC7-B32A-C4BCA663E2BB}" destId="{103504D8-F9B1-4178-A22A-EED21186CFAD}" srcOrd="3" destOrd="0" parTransId="{D106DC71-7413-4A12-B6AC-96E6233C6F6F}" sibTransId="{76A8E134-7EB5-46A4-9210-D7A8B7E7D7D5}"/>
    <dgm:cxn modelId="{F39DA378-803D-CB4A-9E6A-58558D26F3D9}" type="presParOf" srcId="{0411D416-A7EB-D547-B3F0-032197074524}" destId="{C721407A-17E6-6747-9F5F-B6A03B202F42}" srcOrd="0" destOrd="0" presId="urn:microsoft.com/office/officeart/2005/8/layout/hList1"/>
    <dgm:cxn modelId="{82ADF88B-730B-A44B-90C8-819BF16818FF}" type="presParOf" srcId="{C721407A-17E6-6747-9F5F-B6A03B202F42}" destId="{D7E052E7-7DC4-5545-BEBB-5E5C3F4B6087}" srcOrd="0" destOrd="0" presId="urn:microsoft.com/office/officeart/2005/8/layout/hList1"/>
    <dgm:cxn modelId="{8BEDA0F1-CA7E-B54F-B023-B465596366AA}" type="presParOf" srcId="{C721407A-17E6-6747-9F5F-B6A03B202F42}" destId="{977F3615-4291-6242-8239-67B791435B4E}" srcOrd="1" destOrd="0" presId="urn:microsoft.com/office/officeart/2005/8/layout/hList1"/>
    <dgm:cxn modelId="{C519C0AD-B279-BC49-9472-C7A7D52BC343}" type="presParOf" srcId="{0411D416-A7EB-D547-B3F0-032197074524}" destId="{2123424F-6DC5-0440-B4E3-C2E2647B917F}" srcOrd="1" destOrd="0" presId="urn:microsoft.com/office/officeart/2005/8/layout/hList1"/>
    <dgm:cxn modelId="{525168CF-F297-6241-A988-0D32FF89BC00}" type="presParOf" srcId="{0411D416-A7EB-D547-B3F0-032197074524}" destId="{1A2CDCEE-96E5-604F-A365-6BDFF3820880}" srcOrd="2" destOrd="0" presId="urn:microsoft.com/office/officeart/2005/8/layout/hList1"/>
    <dgm:cxn modelId="{FB6EF244-7CEB-4440-82C6-D78BC162536B}" type="presParOf" srcId="{1A2CDCEE-96E5-604F-A365-6BDFF3820880}" destId="{A482F6F5-4F50-6146-8802-3532FBF62BAC}" srcOrd="0" destOrd="0" presId="urn:microsoft.com/office/officeart/2005/8/layout/hList1"/>
    <dgm:cxn modelId="{D037D509-A2EB-5E49-A8EF-1B3B0DB7BA8E}" type="presParOf" srcId="{1A2CDCEE-96E5-604F-A365-6BDFF3820880}" destId="{57730478-D796-7641-82C6-50F11A2CB251}" srcOrd="1" destOrd="0" presId="urn:microsoft.com/office/officeart/2005/8/layout/hList1"/>
    <dgm:cxn modelId="{985F49D6-035B-7E45-B364-B374F535B4AA}" type="presParOf" srcId="{0411D416-A7EB-D547-B3F0-032197074524}" destId="{52908F2B-738D-3F4C-A1CB-D2C90428FCA4}" srcOrd="3" destOrd="0" presId="urn:microsoft.com/office/officeart/2005/8/layout/hList1"/>
    <dgm:cxn modelId="{7C8F18CC-78A2-0246-92C7-144499FD9DDA}" type="presParOf" srcId="{0411D416-A7EB-D547-B3F0-032197074524}" destId="{E79751DD-E150-B44B-9F7C-89C2981FFCE5}" srcOrd="4" destOrd="0" presId="urn:microsoft.com/office/officeart/2005/8/layout/hList1"/>
    <dgm:cxn modelId="{70FA2B90-70D0-2A41-BA3A-509241D3925A}" type="presParOf" srcId="{E79751DD-E150-B44B-9F7C-89C2981FFCE5}" destId="{D8D0E520-4D1E-E14F-BEBD-11F754F59A81}" srcOrd="0" destOrd="0" presId="urn:microsoft.com/office/officeart/2005/8/layout/hList1"/>
    <dgm:cxn modelId="{DCA42611-ABD1-AB4B-993C-E7556ADF66E2}" type="presParOf" srcId="{E79751DD-E150-B44B-9F7C-89C2981FFCE5}" destId="{3B992156-B2F7-6541-A701-A793BBE92D66}" srcOrd="1" destOrd="0" presId="urn:microsoft.com/office/officeart/2005/8/layout/hList1"/>
    <dgm:cxn modelId="{2DBCEB95-6D0D-8B48-BE8F-677C56A35D33}" type="presParOf" srcId="{0411D416-A7EB-D547-B3F0-032197074524}" destId="{044F73B3-FF07-4C4D-80D3-76057FFD3378}" srcOrd="5" destOrd="0" presId="urn:microsoft.com/office/officeart/2005/8/layout/hList1"/>
    <dgm:cxn modelId="{5628CAE4-BC5C-5340-A03A-1176513AE4BA}" type="presParOf" srcId="{0411D416-A7EB-D547-B3F0-032197074524}" destId="{41A2580C-D0FF-A14C-AC63-4D13DAAF636A}" srcOrd="6" destOrd="0" presId="urn:microsoft.com/office/officeart/2005/8/layout/hList1"/>
    <dgm:cxn modelId="{ACD9C2B9-C55B-D443-8C98-778B165B7A70}" type="presParOf" srcId="{41A2580C-D0FF-A14C-AC63-4D13DAAF636A}" destId="{09BCEE6B-B21B-B34E-B0D0-5700D1D8E327}" srcOrd="0" destOrd="0" presId="urn:microsoft.com/office/officeart/2005/8/layout/hList1"/>
    <dgm:cxn modelId="{6DA3FD50-3765-4C48-9113-4BE3D2A61FD5}" type="presParOf" srcId="{41A2580C-D0FF-A14C-AC63-4D13DAAF636A}" destId="{91362004-AB87-834A-8374-CB9C2466D0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52E7-7DC4-5545-BEBB-5E5C3F4B6087}">
      <dsp:nvSpPr>
        <dsp:cNvPr id="0" name=""/>
        <dsp:cNvSpPr/>
      </dsp:nvSpPr>
      <dsp:spPr>
        <a:xfrm>
          <a:off x="3614" y="232552"/>
          <a:ext cx="2173244" cy="759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Median fluid fasting time of 6.2 hours </a:t>
          </a:r>
        </a:p>
      </dsp:txBody>
      <dsp:txXfrm>
        <a:off x="3614" y="232552"/>
        <a:ext cx="2173244" cy="759593"/>
      </dsp:txXfrm>
    </dsp:sp>
    <dsp:sp modelId="{977F3615-4291-6242-8239-67B791435B4E}">
      <dsp:nvSpPr>
        <dsp:cNvPr id="0" name=""/>
        <dsp:cNvSpPr/>
      </dsp:nvSpPr>
      <dsp:spPr>
        <a:xfrm>
          <a:off x="3614" y="992146"/>
          <a:ext cx="2173244" cy="1493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Much longer than traditional teaching of 2 hours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Bowel prep patients fast the longest (7.3 hours)</a:t>
          </a:r>
        </a:p>
      </dsp:txBody>
      <dsp:txXfrm>
        <a:off x="3614" y="992146"/>
        <a:ext cx="2173244" cy="1493280"/>
      </dsp:txXfrm>
    </dsp:sp>
    <dsp:sp modelId="{A482F6F5-4F50-6146-8802-3532FBF62BAC}">
      <dsp:nvSpPr>
        <dsp:cNvPr id="0" name=""/>
        <dsp:cNvSpPr/>
      </dsp:nvSpPr>
      <dsp:spPr>
        <a:xfrm>
          <a:off x="2481113" y="232552"/>
          <a:ext cx="2173244" cy="759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Only 32.6% of patients instructed Sip </a:t>
          </a:r>
          <a:r>
            <a:rPr lang="en-US" sz="1600" kern="1200" dirty="0" err="1"/>
            <a:t>Til</a:t>
          </a:r>
          <a:r>
            <a:rPr lang="en-US" sz="1600" kern="1200" dirty="0"/>
            <a:t> Send</a:t>
          </a:r>
        </a:p>
      </dsp:txBody>
      <dsp:txXfrm>
        <a:off x="2481113" y="232552"/>
        <a:ext cx="2173244" cy="759593"/>
      </dsp:txXfrm>
    </dsp:sp>
    <dsp:sp modelId="{57730478-D796-7641-82C6-50F11A2CB251}">
      <dsp:nvSpPr>
        <dsp:cNvPr id="0" name=""/>
        <dsp:cNvSpPr/>
      </dsp:nvSpPr>
      <dsp:spPr>
        <a:xfrm>
          <a:off x="2481113" y="992146"/>
          <a:ext cx="2173244" cy="1493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 of 289 patients with no contraindications for Sip </a:t>
          </a:r>
          <a:r>
            <a:rPr lang="en-US" sz="1600" kern="1200" dirty="0" err="1"/>
            <a:t>Til</a:t>
          </a:r>
          <a:r>
            <a:rPr lang="en-US" sz="1600" kern="1200" dirty="0"/>
            <a:t> Send</a:t>
          </a:r>
        </a:p>
      </dsp:txBody>
      <dsp:txXfrm>
        <a:off x="2481113" y="992146"/>
        <a:ext cx="2173244" cy="1493280"/>
      </dsp:txXfrm>
    </dsp:sp>
    <dsp:sp modelId="{D8D0E520-4D1E-E14F-BEBD-11F754F59A81}">
      <dsp:nvSpPr>
        <dsp:cNvPr id="0" name=""/>
        <dsp:cNvSpPr/>
      </dsp:nvSpPr>
      <dsp:spPr>
        <a:xfrm>
          <a:off x="4958612" y="232552"/>
          <a:ext cx="2173244" cy="759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Majority of nurses and doctors understand Sip Til Send already</a:t>
          </a:r>
        </a:p>
      </dsp:txBody>
      <dsp:txXfrm>
        <a:off x="4958612" y="232552"/>
        <a:ext cx="2173244" cy="759593"/>
      </dsp:txXfrm>
    </dsp:sp>
    <dsp:sp modelId="{3B992156-B2F7-6541-A701-A793BBE92D66}">
      <dsp:nvSpPr>
        <dsp:cNvPr id="0" name=""/>
        <dsp:cNvSpPr/>
      </dsp:nvSpPr>
      <dsp:spPr>
        <a:xfrm>
          <a:off x="4958612" y="992146"/>
          <a:ext cx="2173244" cy="1493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Knowledge deficits in types of clear fluid allowed and contraindications</a:t>
          </a:r>
        </a:p>
      </dsp:txBody>
      <dsp:txXfrm>
        <a:off x="4958612" y="992146"/>
        <a:ext cx="2173244" cy="1493280"/>
      </dsp:txXfrm>
    </dsp:sp>
    <dsp:sp modelId="{09BCEE6B-B21B-B34E-B0D0-5700D1D8E327}">
      <dsp:nvSpPr>
        <dsp:cNvPr id="0" name=""/>
        <dsp:cNvSpPr/>
      </dsp:nvSpPr>
      <dsp:spPr>
        <a:xfrm>
          <a:off x="7436111" y="232552"/>
          <a:ext cx="2173244" cy="759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Many barriers exist</a:t>
          </a:r>
        </a:p>
      </dsp:txBody>
      <dsp:txXfrm>
        <a:off x="7436111" y="232552"/>
        <a:ext cx="2173244" cy="759593"/>
      </dsp:txXfrm>
    </dsp:sp>
    <dsp:sp modelId="{91362004-AB87-834A-8374-CB9C2466D0DB}">
      <dsp:nvSpPr>
        <dsp:cNvPr id="0" name=""/>
        <dsp:cNvSpPr/>
      </dsp:nvSpPr>
      <dsp:spPr>
        <a:xfrm>
          <a:off x="7436111" y="992146"/>
          <a:ext cx="2173244" cy="1493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Biggest barriers appear to be institutional and knowledge-related </a:t>
          </a:r>
        </a:p>
      </dsp:txBody>
      <dsp:txXfrm>
        <a:off x="7436111" y="992146"/>
        <a:ext cx="2173244" cy="149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C5F14-6413-5745-B5D9-89CC436C4474}" type="datetimeFigureOut">
              <a:rPr lang="en-US" smtClean="0"/>
              <a:t>6/3/25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9F3E-D0DB-A64B-A552-151A67EC9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319-285 for contraindication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8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document solids &gt; 6h, liquids &gt;2h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Excludes contraindicated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PAC is JUST nursing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Anaesthetics</a:t>
            </a:r>
            <a:r>
              <a:rPr lang="en-US" dirty="0"/>
              <a:t> is JUST doctors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05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who document sip </a:t>
            </a:r>
            <a:r>
              <a:rPr lang="en-US" dirty="0" err="1"/>
              <a:t>til</a:t>
            </a:r>
            <a:r>
              <a:rPr lang="en-US" dirty="0"/>
              <a:t> send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Excludes contraindicated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said milk, 17 included broths, 2 included soup, 2 included fizzy drinks, 1 included orange juice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4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Elderly and diabetic patients not a strict contraindication</a:t>
            </a:r>
          </a:p>
          <a:p>
            <a:r>
              <a:rPr lang="en-US" dirty="0"/>
              <a:t>Full list of CIs available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289 patients missed opportunity for Sip </a:t>
            </a:r>
            <a:r>
              <a:rPr lang="en-US" dirty="0" err="1"/>
              <a:t>Til</a:t>
            </a:r>
            <a:r>
              <a:rPr lang="en-US" dirty="0"/>
              <a:t> Send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8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Accessing appropriate cups and appropriate fluid types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7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option for “Not for </a:t>
            </a:r>
            <a:r>
              <a:rPr lang="en-US" dirty="0" err="1"/>
              <a:t>SipTilSend</a:t>
            </a:r>
            <a:r>
              <a:rPr lang="en-US" dirty="0"/>
              <a:t> because…” and increasing culture of surgical documentation as part of plan</a:t>
            </a:r>
          </a:p>
          <a:p>
            <a:r>
              <a:rPr lang="en-US" dirty="0"/>
              <a:t>Also ease of documentation for nursing staff re fluid intake on iView</a:t>
            </a:r>
          </a:p>
          <a:p>
            <a:r>
              <a:rPr lang="en-US" dirty="0"/>
              <a:t>Sip </a:t>
            </a:r>
            <a:r>
              <a:rPr lang="en-US" dirty="0" err="1"/>
              <a:t>Til</a:t>
            </a:r>
            <a:r>
              <a:rPr lang="en-US" dirty="0"/>
              <a:t> Send cards for outpatients </a:t>
            </a:r>
            <a:r>
              <a:rPr lang="en-US" dirty="0">
                <a:sym typeface="Wingdings" pitchFamily="2" charset="2"/>
              </a:rPr>
              <a:t> to offload nursing staff responsibility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cecd72b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cecd72be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5cecd72be2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incidence from a 1993 study of more than 400,000 patients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it is understood that fasting decreases gastric volume and decreased volume = decreased gastric pressure thereby lowering risk of aspiration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there is no defined gastric volume which is agreed upon that places a patient at increased or decreased risk for aspiration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important to remember there is no black and white with respect to risk of aspiration, it is a spectrum and there are those with higher risk and those with lower risk </a:t>
            </a:r>
            <a:endParaRPr/>
          </a:p>
        </p:txBody>
      </p:sp>
      <p:sp>
        <p:nvSpPr>
          <p:cNvPr id="303" name="Google Shape;30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Study done across fluid fasting times that shifted from the original “fast from midnight” - had different durations, types and volumes of fluid intake. (i.e some allowed coffee with milk or tea with honey)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adults only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120-180 min vs 90 min pre-operatively versus NBM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no difference in gastric volume, gastric pH, or gastric emptying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no increased risk of aspiration across all groups </a:t>
            </a:r>
            <a:endParaRPr/>
          </a:p>
        </p:txBody>
      </p:sp>
      <p:sp>
        <p:nvSpPr>
          <p:cNvPr id="310" name="Google Shape;3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cecd72be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cecd72be2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5cecd72be2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cecd72be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cecd72be2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5cecd72be2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cecd72b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cecd72be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35cecd72be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BTOWN – 4.18 </a:t>
            </a:r>
            <a:r>
              <a:rPr lang="en-US" dirty="0" err="1"/>
              <a:t>el</a:t>
            </a:r>
            <a:r>
              <a:rPr lang="en-US" dirty="0"/>
              <a:t>, 6.28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7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Adjusted for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7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contraindicated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59F3E-D0DB-A64B-A552-151A67EC9F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356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8877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68B11-C5A8-448C-8CE9-B1A273C79CFC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851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16CA0-919D-4A49-9C8A-62FDFB3A5183}" type="datetimeFigureOut">
              <a:rPr lang="en-US" smtClean="0"/>
              <a:t>6/3/25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23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6/3/25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292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.acs.hcn.com.au/contents/preoperative-fasting-in-adults/abstract/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.ba" TargetMode="External"/><Relationship Id="rId5" Type="http://schemas.openxmlformats.org/officeDocument/2006/relationships/hyperlink" Target="https://www.uptodate.com.acs.hcn.com.au/contents/preoperative-fasting-in-adults/abstract/6" TargetMode="External"/><Relationship Id="rId4" Type="http://schemas.openxmlformats.org/officeDocument/2006/relationships/hyperlink" Target="https://www.uptodate.com.acs.hcn.com.au/contents/preoperative-fasting-in-adults/abstract/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6E318-60AF-3B99-C03E-8D90EE1F7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004" y="1480929"/>
            <a:ext cx="5607908" cy="325432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AUBURN HOSPITAL </a:t>
            </a:r>
            <a:r>
              <a:rPr lang="en-US" sz="3600" dirty="0"/>
              <a:t>AUDIT PRESENTATION</a:t>
            </a:r>
            <a:endParaRPr lang="en-US" sz="1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265D-B3E0-F61F-366B-B7861E087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4" y="4804850"/>
            <a:ext cx="5607906" cy="1086237"/>
          </a:xfrm>
        </p:spPr>
        <p:txBody>
          <a:bodyPr>
            <a:normAutofit fontScale="850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2025</a:t>
            </a:r>
          </a:p>
          <a:p>
            <a:pPr algn="l">
              <a:spcAft>
                <a:spcPts val="600"/>
              </a:spcAft>
            </a:pPr>
            <a:r>
              <a:rPr lang="en-US" sz="21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Dr R Veraiahgari &amp; Dr A Shvartsbart</a:t>
            </a:r>
          </a:p>
          <a:p>
            <a:pPr algn="l">
              <a:spcAft>
                <a:spcPts val="600"/>
              </a:spcAft>
            </a:pPr>
            <a:r>
              <a:rPr lang="en-US" sz="2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Supervised by Dr Melissa Chin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artoon of a platypus holding a glass of water&#10;&#10;Description automatically generated">
            <a:extLst>
              <a:ext uri="{FF2B5EF4-FFF2-40B4-BE49-F238E27FC236}">
                <a16:creationId xmlns:a16="http://schemas.microsoft.com/office/drawing/2014/main" id="{B1E1B591-B9F4-275A-36A0-E114EAE6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86" r="7280" b="-5"/>
          <a:stretch>
            <a:fillRect/>
          </a:stretch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8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0FDAF56-8899-45B5-2F3D-B2F83E39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53" y="1028799"/>
            <a:ext cx="7763982" cy="48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153D0CBC-CAFA-90CC-9D9C-75AA0A95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69" y="1054928"/>
            <a:ext cx="7679462" cy="47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5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AE10C54-0CA8-996A-B804-E648D550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24" y="1197393"/>
            <a:ext cx="9540240" cy="44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3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1C5F2BA-4C2E-4DCC-28B2-88F8ED95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16" y="1269398"/>
            <a:ext cx="9252857" cy="43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8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147EC2D-FADB-3FA4-92EA-BCD45356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1289239"/>
            <a:ext cx="9109166" cy="42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0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95D3C94-34B7-56C6-C233-C4D26D20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54" y="1327907"/>
            <a:ext cx="8943491" cy="41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3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30C5BC-71EF-6B5A-21B0-E16C24D5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7" y="1218697"/>
            <a:ext cx="9470086" cy="44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2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38A65A-EBEB-6246-CCA0-2CC58F3B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12" y="1370945"/>
            <a:ext cx="8817776" cy="4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A3725C8-7B78-CCFD-725F-F8565179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90" y="1134926"/>
            <a:ext cx="9829004" cy="45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4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9D4E241-5D0E-C442-A1BB-E8F699A7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1" y="1117562"/>
            <a:ext cx="9903398" cy="46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0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7747-B85C-03D5-E154-3724F1CB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CBAE-2B45-D361-32DE-7A1349EF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‘Sip </a:t>
            </a:r>
            <a:r>
              <a:rPr lang="en-US" dirty="0" err="1"/>
              <a:t>Til</a:t>
            </a:r>
            <a:r>
              <a:rPr lang="en-US" dirty="0"/>
              <a:t> Send’ is a district-wide </a:t>
            </a:r>
            <a:r>
              <a:rPr lang="en-US" b="1" dirty="0"/>
              <a:t>fluid fasting protocol </a:t>
            </a:r>
            <a:r>
              <a:rPr lang="en-US" dirty="0"/>
              <a:t>for patients undergoing elective and emergency surgery</a:t>
            </a:r>
          </a:p>
          <a:p>
            <a:r>
              <a:rPr lang="en-US" dirty="0"/>
              <a:t>Aim to understand </a:t>
            </a:r>
            <a:r>
              <a:rPr lang="en-US" u="sng" dirty="0"/>
              <a:t>staff</a:t>
            </a:r>
            <a:r>
              <a:rPr lang="en-US" dirty="0"/>
              <a:t> compliance with ‘Sip </a:t>
            </a:r>
            <a:r>
              <a:rPr lang="en-US" dirty="0" err="1"/>
              <a:t>Til</a:t>
            </a:r>
            <a:r>
              <a:rPr lang="en-US" dirty="0"/>
              <a:t> Send’ guidelines at Auburn Hospital </a:t>
            </a:r>
          </a:p>
          <a:p>
            <a:r>
              <a:rPr lang="en-US" dirty="0"/>
              <a:t>Audit components</a:t>
            </a:r>
          </a:p>
          <a:p>
            <a:pPr lvl="1"/>
            <a:r>
              <a:rPr lang="en-US" dirty="0"/>
              <a:t>Retrospective data audit</a:t>
            </a:r>
          </a:p>
          <a:p>
            <a:pPr lvl="1"/>
            <a:r>
              <a:rPr lang="en-US" dirty="0"/>
              <a:t>Survey</a:t>
            </a:r>
          </a:p>
          <a:p>
            <a:r>
              <a:rPr lang="en-US" dirty="0"/>
              <a:t>Talk components</a:t>
            </a:r>
          </a:p>
          <a:p>
            <a:pPr lvl="1"/>
            <a:r>
              <a:rPr lang="en-US" dirty="0"/>
              <a:t>Summary of audit results &amp; recommendations</a:t>
            </a:r>
          </a:p>
          <a:p>
            <a:pPr lvl="1"/>
            <a:r>
              <a:rPr lang="en-US" dirty="0"/>
              <a:t>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0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1DED-4FBB-1A7A-0A78-729BEF0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1028" name="Picture 4" descr="Forms response chart. Question title: Your healthcare role. Number of responses: 35 responses.">
            <a:extLst>
              <a:ext uri="{FF2B5EF4-FFF2-40B4-BE49-F238E27FC236}">
                <a16:creationId xmlns:a16="http://schemas.microsoft.com/office/drawing/2014/main" id="{8201E22B-FBDF-4CDB-6B3D-E0279702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5776"/>
            <a:ext cx="9808397" cy="41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5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1DED-4FBB-1A7A-0A78-729BEF0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3074" name="Picture 2" descr="Forms response chart. Question title: Main area of work. Number of responses: 35 responses.">
            <a:extLst>
              <a:ext uri="{FF2B5EF4-FFF2-40B4-BE49-F238E27FC236}">
                <a16:creationId xmlns:a16="http://schemas.microsoft.com/office/drawing/2014/main" id="{25DA2CEE-0A7F-1C85-A262-DD5B0B5F5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030279"/>
            <a:ext cx="9845235" cy="41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9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RESULTS</a:t>
            </a:r>
            <a:br>
              <a:rPr lang="en-US" dirty="0"/>
            </a:br>
            <a:r>
              <a:rPr lang="en-US" sz="3200" i="1" dirty="0"/>
              <a:t>How long before surgery should a patient stop </a:t>
            </a:r>
            <a:r>
              <a:rPr lang="en-US" sz="3200" i="1" u="sng" dirty="0"/>
              <a:t>solid</a:t>
            </a:r>
            <a:r>
              <a:rPr lang="en-US" sz="3200" i="1" dirty="0"/>
              <a:t> intake?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answers were correct – 6 or more hours</a:t>
            </a:r>
          </a:p>
          <a:p>
            <a:r>
              <a:rPr lang="en-US" dirty="0"/>
              <a:t>1 answer of 2 hours</a:t>
            </a:r>
          </a:p>
        </p:txBody>
      </p:sp>
    </p:spTree>
    <p:extLst>
      <p:ext uri="{BB962C8B-B14F-4D97-AF65-F5344CB8AC3E}">
        <p14:creationId xmlns:p14="http://schemas.microsoft.com/office/powerpoint/2010/main" val="124862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RESULTS</a:t>
            </a:r>
            <a:br>
              <a:rPr lang="en-US" dirty="0"/>
            </a:br>
            <a:r>
              <a:rPr lang="en-US" sz="3200" i="1" dirty="0"/>
              <a:t>How long before surgery should a patient stop </a:t>
            </a:r>
            <a:r>
              <a:rPr lang="en-US" sz="3200" i="1" u="sng" dirty="0"/>
              <a:t>fluid</a:t>
            </a:r>
            <a:r>
              <a:rPr lang="en-US" sz="3200" i="1" dirty="0"/>
              <a:t> intake?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answers were 2 hours – classic teaching</a:t>
            </a:r>
          </a:p>
          <a:p>
            <a:r>
              <a:rPr lang="en-US" dirty="0"/>
              <a:t>11 out of 35 answers alluded to Sip </a:t>
            </a:r>
            <a:r>
              <a:rPr lang="en-US" dirty="0" err="1"/>
              <a:t>Til</a:t>
            </a:r>
            <a:r>
              <a:rPr lang="en-US" dirty="0"/>
              <a:t> Send</a:t>
            </a:r>
          </a:p>
          <a:p>
            <a:pPr lvl="1"/>
            <a:r>
              <a:rPr lang="en-US" dirty="0" err="1"/>
              <a:t>Anaesthetists</a:t>
            </a:r>
            <a:r>
              <a:rPr lang="en-US" dirty="0"/>
              <a:t>, day surgery nurses, surgical ward JMOs, surgical registrar</a:t>
            </a:r>
          </a:p>
        </p:txBody>
      </p:sp>
    </p:spTree>
    <p:extLst>
      <p:ext uri="{BB962C8B-B14F-4D97-AF65-F5344CB8AC3E}">
        <p14:creationId xmlns:p14="http://schemas.microsoft.com/office/powerpoint/2010/main" val="1229421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44B3-C400-FB66-41D0-1E46DCA8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Forms response chart. Question title: How much clear fluid is allowed for adults during SipTilSend?. Number of responses: 35 responses.">
            <a:extLst>
              <a:ext uri="{FF2B5EF4-FFF2-40B4-BE49-F238E27FC236}">
                <a16:creationId xmlns:a16="http://schemas.microsoft.com/office/drawing/2014/main" id="{FD0AA760-3A76-8578-3F3D-D67410970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4551"/>
            <a:ext cx="9908006" cy="41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4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66D9-5BCE-5BF6-1E76-20829E89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pic>
        <p:nvPicPr>
          <p:cNvPr id="2050" name="Picture 2" descr="Forms response chart. Question title: How much clear fluid is allowed for children during SipTilSend?. Number of responses: 35 responses.">
            <a:extLst>
              <a:ext uri="{FF2B5EF4-FFF2-40B4-BE49-F238E27FC236}">
                <a16:creationId xmlns:a16="http://schemas.microsoft.com/office/drawing/2014/main" id="{90130123-5F87-3DF7-6B4F-D602FB3563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732548"/>
            <a:ext cx="9889958" cy="41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66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SURVEY RESULTS</a:t>
            </a:r>
            <a:br>
              <a:rPr lang="en-US" dirty="0"/>
            </a:br>
            <a:r>
              <a:rPr lang="en-US" sz="2800" i="1" dirty="0"/>
              <a:t>What types of clear fluid are allowed prior to surgery?</a:t>
            </a:r>
            <a:endParaRPr lang="en-US" dirty="0"/>
          </a:p>
        </p:txBody>
      </p:sp>
      <p:pic>
        <p:nvPicPr>
          <p:cNvPr id="5122" name="Picture 2" descr="Forms response chart. Question title: What types of clear fluid are allowed prior to surgery?. Number of responses: .">
            <a:extLst>
              <a:ext uri="{FF2B5EF4-FFF2-40B4-BE49-F238E27FC236}">
                <a16:creationId xmlns:a16="http://schemas.microsoft.com/office/drawing/2014/main" id="{1D41B158-AEAD-2742-CAA3-0567ECB89C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9" b="11012"/>
          <a:stretch/>
        </p:blipFill>
        <p:spPr bwMode="auto">
          <a:xfrm>
            <a:off x="1805129" y="2792387"/>
            <a:ext cx="8581741" cy="23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FECE4-8AD7-BFD2-0056-9C25B584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29" y="2171700"/>
            <a:ext cx="8581741" cy="330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874EA-5756-84AD-A4B4-CEB70BDD2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129" y="2505445"/>
            <a:ext cx="8581741" cy="2777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E771B-E9E8-D9EB-9413-18DA57E0A4F2}"/>
              </a:ext>
            </a:extLst>
          </p:cNvPr>
          <p:cNvSpPr txBox="1">
            <a:spLocks/>
          </p:cNvSpPr>
          <p:nvPr/>
        </p:nvSpPr>
        <p:spPr>
          <a:xfrm>
            <a:off x="1371600" y="5401890"/>
            <a:ext cx="9601200" cy="798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Water, apple juice (no bits), cordial (no jelly), ice, black coffee and black tea </a:t>
            </a:r>
          </a:p>
          <a:p>
            <a:pPr marL="0" indent="0">
              <a:buNone/>
            </a:pPr>
            <a:r>
              <a:rPr lang="en-US" dirty="0"/>
              <a:t>      Broths, soups, fizzy drink, milk, orange juice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797C6-CF74-BAD5-7744-3295649DA834}"/>
              </a:ext>
            </a:extLst>
          </p:cNvPr>
          <p:cNvSpPr txBox="1"/>
          <p:nvPr/>
        </p:nvSpPr>
        <p:spPr>
          <a:xfrm>
            <a:off x="1371600" y="54018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E0D42-7FCF-41EC-1B64-4753FA0E13EF}"/>
              </a:ext>
            </a:extLst>
          </p:cNvPr>
          <p:cNvSpPr txBox="1"/>
          <p:nvPr/>
        </p:nvSpPr>
        <p:spPr>
          <a:xfrm>
            <a:off x="1371600" y="58500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999215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SURVEY RESULTS</a:t>
            </a:r>
            <a:br>
              <a:rPr lang="en-US" sz="4000" dirty="0"/>
            </a:br>
            <a:r>
              <a:rPr lang="en-US" sz="2800" i="1" dirty="0"/>
              <a:t>When should a patient NOT follow Sip </a:t>
            </a:r>
            <a:r>
              <a:rPr lang="en-US" sz="2800" i="1" dirty="0" err="1"/>
              <a:t>Til</a:t>
            </a:r>
            <a:r>
              <a:rPr lang="en-US" sz="2800" i="1" dirty="0"/>
              <a:t> Send?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314" y="3180007"/>
            <a:ext cx="7331086" cy="2826877"/>
          </a:xfrm>
        </p:spPr>
        <p:txBody>
          <a:bodyPr/>
          <a:lstStyle/>
          <a:p>
            <a:r>
              <a:rPr lang="en-US" dirty="0"/>
              <a:t>Most answers were 2 hours – classic teaching</a:t>
            </a:r>
          </a:p>
          <a:p>
            <a:r>
              <a:rPr lang="en-US" dirty="0"/>
              <a:t>11 out of 35 answers alluded to Sip </a:t>
            </a:r>
            <a:r>
              <a:rPr lang="en-US" dirty="0" err="1"/>
              <a:t>Til</a:t>
            </a:r>
            <a:r>
              <a:rPr lang="en-US" dirty="0"/>
              <a:t> Send</a:t>
            </a:r>
          </a:p>
          <a:p>
            <a:pPr lvl="1"/>
            <a:r>
              <a:rPr lang="en-US" dirty="0" err="1"/>
              <a:t>Anaesthetists</a:t>
            </a:r>
            <a:r>
              <a:rPr lang="en-US" dirty="0"/>
              <a:t>, day surgery nurses, surgical ward JMOs, surgical registrar</a:t>
            </a:r>
          </a:p>
        </p:txBody>
      </p:sp>
      <p:pic>
        <p:nvPicPr>
          <p:cNvPr id="7170" name="Picture 2" descr="Forms response chart. Question title: When should a patient NOT follow SipTilSend?&#10;You may select more than one. Number of responses: 35 responses.">
            <a:extLst>
              <a:ext uri="{FF2B5EF4-FFF2-40B4-BE49-F238E27FC236}">
                <a16:creationId xmlns:a16="http://schemas.microsoft.com/office/drawing/2014/main" id="{D3FD1BA5-8701-779F-0AAF-CA27D1240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b="6415"/>
          <a:stretch/>
        </p:blipFill>
        <p:spPr bwMode="auto">
          <a:xfrm>
            <a:off x="1581151" y="2171700"/>
            <a:ext cx="9623411" cy="34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4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6155-309D-D1F1-3B08-DE0CC05B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SURVEY RESULTS</a:t>
            </a:r>
            <a:br>
              <a:rPr lang="en-US" dirty="0"/>
            </a:br>
            <a:r>
              <a:rPr lang="en-US" sz="3600" i="1" dirty="0"/>
              <a:t>Reasons why doctors do not document Sip </a:t>
            </a:r>
            <a:r>
              <a:rPr lang="en-US" sz="3600" i="1" dirty="0" err="1"/>
              <a:t>Til</a:t>
            </a:r>
            <a:r>
              <a:rPr lang="en-US" sz="3600" i="1" dirty="0"/>
              <a:t> Send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BF2C-F112-4977-D548-273F2B68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Forms response chart. Question title: For doctors, what are some reasons that you do NOT document SipTilSend for patients?&#10;&#10;You may select more than one. Number of responses: 35 responses.">
            <a:extLst>
              <a:ext uri="{FF2B5EF4-FFF2-40B4-BE49-F238E27FC236}">
                <a16:creationId xmlns:a16="http://schemas.microsoft.com/office/drawing/2014/main" id="{10562807-DE58-36E8-521B-CB274040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1110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9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 response chart. Question title: For nurses, what are some reasons that you do NOT implement SipTilSend for patients?&#10;&#10;You may select more than one. Number of responses: 35 responses.">
            <a:extLst>
              <a:ext uri="{FF2B5EF4-FFF2-40B4-BE49-F238E27FC236}">
                <a16:creationId xmlns:a16="http://schemas.microsoft.com/office/drawing/2014/main" id="{58EB59BE-4336-1BE2-73CA-EF328353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343"/>
            <a:ext cx="11278263" cy="573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5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CCFF-5E4D-6A89-34C7-47F57CEA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11A33-16A9-60F1-F5DB-E3BC13B40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SURVEY</a:t>
            </a:r>
            <a:br>
              <a:rPr lang="en-US" sz="4000" dirty="0"/>
            </a:br>
            <a:r>
              <a:rPr lang="en-US" sz="2800" i="1" dirty="0"/>
              <a:t>What is your </a:t>
            </a:r>
            <a:r>
              <a:rPr lang="en-US" sz="2800" i="1" u="sng" dirty="0"/>
              <a:t>single biggest barrier </a:t>
            </a:r>
            <a:r>
              <a:rPr lang="en-US" sz="2800" i="1" dirty="0"/>
              <a:t>to applying Sip </a:t>
            </a:r>
            <a:r>
              <a:rPr lang="en-US" sz="2800" i="1" dirty="0" err="1"/>
              <a:t>Til</a:t>
            </a:r>
            <a:r>
              <a:rPr lang="en-US" sz="2800" i="1" dirty="0"/>
              <a:t> Send?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and cultural challenges – 8</a:t>
            </a:r>
          </a:p>
          <a:p>
            <a:r>
              <a:rPr lang="en-US" dirty="0"/>
              <a:t>Lack of knowledge/education around it - 6</a:t>
            </a:r>
          </a:p>
          <a:p>
            <a:r>
              <a:rPr lang="en-US" dirty="0"/>
              <a:t>Documentation – 5</a:t>
            </a:r>
          </a:p>
          <a:p>
            <a:r>
              <a:rPr lang="en-US" dirty="0"/>
              <a:t>Patient confusion/difficulty adhering to fluid limits – 4</a:t>
            </a:r>
          </a:p>
          <a:p>
            <a:pPr lvl="1"/>
            <a:r>
              <a:rPr lang="en-US" dirty="0"/>
              <a:t>Plastics: “Often outpatients… may overdrink fluids”; “More posters helpful”</a:t>
            </a:r>
          </a:p>
          <a:p>
            <a:r>
              <a:rPr lang="en-US" dirty="0"/>
              <a:t>Short-staffed/difficult to monitor – 3</a:t>
            </a:r>
          </a:p>
          <a:p>
            <a:r>
              <a:rPr lang="en-US" dirty="0"/>
              <a:t>Aspiration – 1</a:t>
            </a:r>
          </a:p>
          <a:p>
            <a:r>
              <a:rPr lang="en-US" b="1" dirty="0"/>
              <a:t>No barrier - 7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2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BARRIERS</a:t>
            </a:r>
            <a:br>
              <a:rPr lang="en-US" sz="4000" dirty="0"/>
            </a:br>
            <a:r>
              <a:rPr lang="en-US" sz="2800" i="1" dirty="0"/>
              <a:t>We hear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92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is very difficult to change traditional teaching on many levels</a:t>
            </a:r>
          </a:p>
          <a:p>
            <a:r>
              <a:rPr lang="en-US" dirty="0"/>
              <a:t>Culture </a:t>
            </a:r>
          </a:p>
          <a:p>
            <a:pPr lvl="1"/>
            <a:r>
              <a:rPr lang="en-US" dirty="0"/>
              <a:t>Notoriously difficult but does not mean it shouldn’t or can’t be done</a:t>
            </a:r>
          </a:p>
          <a:p>
            <a:r>
              <a:rPr lang="en-US" dirty="0"/>
              <a:t>Staff </a:t>
            </a:r>
          </a:p>
          <a:p>
            <a:pPr lvl="1"/>
            <a:r>
              <a:rPr lang="en-US" dirty="0"/>
              <a:t>Constant education and re-education required due to turnover</a:t>
            </a:r>
          </a:p>
          <a:p>
            <a:pPr lvl="1"/>
            <a:r>
              <a:rPr lang="en-US" dirty="0"/>
              <a:t>Staffing shortages</a:t>
            </a:r>
          </a:p>
          <a:p>
            <a:pPr lvl="1"/>
            <a:r>
              <a:rPr lang="en-US" dirty="0"/>
              <a:t>Ease of documentation and access to fluids/cups</a:t>
            </a:r>
          </a:p>
          <a:p>
            <a:r>
              <a:rPr lang="en-US" dirty="0"/>
              <a:t>Patients</a:t>
            </a:r>
          </a:p>
          <a:p>
            <a:pPr lvl="1"/>
            <a:r>
              <a:rPr lang="en-US" dirty="0"/>
              <a:t>Also need education and re-education</a:t>
            </a:r>
          </a:p>
          <a:p>
            <a:pPr lvl="1"/>
            <a:r>
              <a:rPr lang="en-US" dirty="0"/>
              <a:t>Ease of understanding instructions</a:t>
            </a:r>
          </a:p>
          <a:p>
            <a:pPr lvl="1"/>
            <a:r>
              <a:rPr lang="en-US" dirty="0"/>
              <a:t>Language barriers</a:t>
            </a:r>
          </a:p>
          <a:p>
            <a:pPr lvl="1"/>
            <a:r>
              <a:rPr lang="en-US" dirty="0"/>
              <a:t>Cultural barriers </a:t>
            </a:r>
          </a:p>
        </p:txBody>
      </p:sp>
    </p:spTree>
    <p:extLst>
      <p:ext uri="{BB962C8B-B14F-4D97-AF65-F5344CB8AC3E}">
        <p14:creationId xmlns:p14="http://schemas.microsoft.com/office/powerpoint/2010/main" val="273475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367B-592D-25BC-F931-447C9509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134031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27730F3-32C8-B9B8-CB02-317D793E1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258741"/>
              </p:ext>
            </p:extLst>
          </p:nvPr>
        </p:nvGraphicFramePr>
        <p:xfrm>
          <a:off x="765025" y="2641673"/>
          <a:ext cx="9612971" cy="271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148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23DD-7ADD-6136-6EA7-3FAEBDF2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br>
              <a:rPr lang="en-US" dirty="0"/>
            </a:b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E434-DB1D-4F26-5328-EBE74F92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992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 approach on staff first </a:t>
            </a:r>
          </a:p>
          <a:p>
            <a:r>
              <a:rPr lang="en-US" dirty="0"/>
              <a:t>Education – in-service, department meetings, ‘check-ins’</a:t>
            </a:r>
          </a:p>
          <a:p>
            <a:pPr lvl="1"/>
            <a:r>
              <a:rPr lang="en-US" dirty="0"/>
              <a:t>Why? How? Why not? </a:t>
            </a:r>
          </a:p>
          <a:p>
            <a:pPr lvl="1"/>
            <a:r>
              <a:rPr lang="en-US" dirty="0"/>
              <a:t>Documentation, documentation, documentation!</a:t>
            </a:r>
          </a:p>
          <a:p>
            <a:r>
              <a:rPr lang="en-US" dirty="0"/>
              <a:t>Certification process for staff working in pre-op areas</a:t>
            </a:r>
          </a:p>
          <a:p>
            <a:pPr lvl="1"/>
            <a:r>
              <a:rPr lang="en-US" dirty="0"/>
              <a:t>? as part of orientation 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Posters, videos, props </a:t>
            </a:r>
          </a:p>
          <a:p>
            <a:pPr lvl="1"/>
            <a:r>
              <a:rPr lang="en-US" dirty="0"/>
              <a:t>Deeper integration of Sip </a:t>
            </a:r>
            <a:r>
              <a:rPr lang="en-US" dirty="0" err="1"/>
              <a:t>Til</a:t>
            </a:r>
            <a:r>
              <a:rPr lang="en-US" dirty="0"/>
              <a:t> Send on </a:t>
            </a:r>
            <a:r>
              <a:rPr lang="en-US" dirty="0" err="1"/>
              <a:t>eMR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Patient Sip </a:t>
            </a:r>
            <a:r>
              <a:rPr lang="en-US" dirty="0" err="1"/>
              <a:t>Til</a:t>
            </a:r>
            <a:r>
              <a:rPr lang="en-US" dirty="0"/>
              <a:t> Send info cards for outpatients</a:t>
            </a:r>
          </a:p>
          <a:p>
            <a:pPr lvl="1"/>
            <a:r>
              <a:rPr lang="en-US" dirty="0"/>
              <a:t>Increased availability of appropriate-sized cups and fluids in pre-op areas </a:t>
            </a:r>
          </a:p>
          <a:p>
            <a:r>
              <a:rPr lang="en-US" dirty="0"/>
              <a:t>Regular auditing and feedback process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10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CE73-F216-4664-0FCA-11AF753C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0EFE5-A747-0227-F151-DAA76627B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cecd72be2_0_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said “fast from midnight?”</a:t>
            </a:r>
            <a:endParaRPr/>
          </a:p>
        </p:txBody>
      </p:sp>
      <p:sp>
        <p:nvSpPr>
          <p:cNvPr id="299" name="Google Shape;299;g35cecd72be2_0_3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originated in the 1950s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came from Mendelson who noted the aspiration of solid gastric contents in obstetric patients 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500"/>
              <a:t>“seemed like a good idea” and was thus instituted across the board </a:t>
            </a:r>
            <a:endParaRPr sz="2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1371600" y="91425"/>
            <a:ext cx="9601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BACKGROUND</a:t>
            </a:r>
            <a:br>
              <a:rPr lang="en-US" dirty="0"/>
            </a:br>
            <a:r>
              <a:rPr lang="en-US" sz="3200" i="1" dirty="0"/>
              <a:t>Why do we fast?</a:t>
            </a:r>
            <a:endParaRPr i="1" dirty="0"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1371600" y="2026925"/>
            <a:ext cx="10271700" cy="4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The Goal: reduce the risk of aspiration of gastric contents </a:t>
            </a:r>
            <a:endParaRPr dirty="0"/>
          </a:p>
          <a:p>
            <a:pPr marL="384048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Aspiration: when stomach contents (liquids and/or solids) pass through the lower </a:t>
            </a:r>
            <a:r>
              <a:rPr lang="en-US" dirty="0" err="1"/>
              <a:t>oesophageal</a:t>
            </a:r>
            <a:r>
              <a:rPr lang="en-US" dirty="0"/>
              <a:t> sphincter and up the GIT and subsequently into the airway </a:t>
            </a:r>
            <a:endParaRPr dirty="0"/>
          </a:p>
          <a:p>
            <a:pPr marL="914400" lvl="1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need 3 things: sufficient gastric volume, increased gastric pressure, AND upper airway reflexes are suppressed/absent </a:t>
            </a:r>
            <a:endParaRPr dirty="0"/>
          </a:p>
          <a:p>
            <a:pPr marL="9144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Incidence of aspiration = 1 in 4000 (elective), 1 in 900 (emergency) (Warner et al.)</a:t>
            </a:r>
            <a:endParaRPr dirty="0"/>
          </a:p>
          <a:p>
            <a:pPr marL="914400" lvl="1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significant morbidity = 1 in 7200-16,500 (UpToDate)</a:t>
            </a:r>
            <a:endParaRPr dirty="0"/>
          </a:p>
          <a:p>
            <a:pPr marL="914400" lvl="1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mortality = 1 in 350,000 (NAP4)</a:t>
            </a:r>
            <a:endParaRPr dirty="0"/>
          </a:p>
          <a:p>
            <a:pPr marL="9144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aspiration is the commonest cause of anesthesia-related deaths (NAP4) </a:t>
            </a:r>
            <a:endParaRPr dirty="0"/>
          </a:p>
          <a:p>
            <a:pPr marL="914400" lvl="1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NB: 16 total deaths, 8 due to fatal aspiration </a:t>
            </a:r>
            <a:endParaRPr dirty="0"/>
          </a:p>
        </p:txBody>
      </p:sp>
      <p:pic>
        <p:nvPicPr>
          <p:cNvPr id="307" name="Google Shape;3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9800" y="91425"/>
            <a:ext cx="2285999" cy="22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title"/>
          </p:nvPr>
        </p:nvSpPr>
        <p:spPr>
          <a:xfrm>
            <a:off x="1371600" y="16762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BACKGROUND</a:t>
            </a:r>
            <a:br>
              <a:rPr lang="en-US"/>
            </a:br>
            <a:r>
              <a:rPr lang="en-US" sz="3200" i="1"/>
              <a:t>What is the evidence for 2-hour fluid fast?</a:t>
            </a:r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body" idx="1"/>
          </p:nvPr>
        </p:nvSpPr>
        <p:spPr>
          <a:xfrm>
            <a:off x="4754900" y="1774050"/>
            <a:ext cx="7299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38 RCTs comparing post-operative complications on varying fasting instructions 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mostly ASA I-II and elective patients </a:t>
            </a:r>
            <a:endParaRPr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3 studies included obese and post-partum patients  </a:t>
            </a:r>
            <a:endParaRPr/>
          </a:p>
        </p:txBody>
      </p:sp>
      <p:pic>
        <p:nvPicPr>
          <p:cNvPr id="314" name="Google Shape;3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50" y="1377825"/>
            <a:ext cx="3459473" cy="181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5"/>
          <p:cNvSpPr txBox="1"/>
          <p:nvPr/>
        </p:nvSpPr>
        <p:spPr>
          <a:xfrm>
            <a:off x="1188700" y="3194175"/>
            <a:ext cx="10789800" cy="3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AutoNum type="arabicPeriod"/>
            </a:pPr>
            <a:r>
              <a:rPr lang="en-US" sz="2000" u="sng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primary outcomes: </a:t>
            </a:r>
            <a:r>
              <a:rPr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rates of aspiration, volume and/or pH of gastric contents (on induction), concentration of marker dye (</a:t>
            </a:r>
            <a:r>
              <a:rPr lang="en-US" sz="2000" dirty="0" err="1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Bromosulphthalein</a:t>
            </a:r>
            <a:r>
              <a:rPr lang="en-US" sz="2000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indicates gastric emptying)</a:t>
            </a:r>
            <a:endParaRPr sz="2000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AutoNum type="arabicPeriod"/>
            </a:pPr>
            <a:r>
              <a:rPr lang="en-US" sz="2000" u="sng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secondary outcomes: </a:t>
            </a:r>
            <a:r>
              <a:rPr lang="en-US" sz="2000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thirst, hunger, pain, anxiety, PONV</a:t>
            </a:r>
            <a:endParaRPr sz="2000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results? </a:t>
            </a:r>
            <a:endParaRPr sz="2000"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NONE of the trials reported any aspiration or regurgitation across varying fasting times compared to NBM from MN populations  </a:t>
            </a:r>
            <a:endParaRPr sz="2000"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patient who fast overnight have the same gastric volume as those with a 2h fast </a:t>
            </a:r>
            <a:endParaRPr sz="2000" b="1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cecd72be2_0_20"/>
          <p:cNvSpPr txBox="1">
            <a:spLocks noGrp="1"/>
          </p:cNvSpPr>
          <p:nvPr>
            <p:ph type="title"/>
          </p:nvPr>
        </p:nvSpPr>
        <p:spPr>
          <a:xfrm>
            <a:off x="1371600" y="2591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/>
              <a:t>Why is excessive fasting bad?</a:t>
            </a:r>
            <a:endParaRPr sz="3200" i="1"/>
          </a:p>
        </p:txBody>
      </p:sp>
      <p:sp>
        <p:nvSpPr>
          <p:cNvPr id="322" name="Google Shape;322;g35cecd72be2_0_20"/>
          <p:cNvSpPr txBox="1">
            <a:spLocks noGrp="1"/>
          </p:cNvSpPr>
          <p:nvPr>
            <p:ph type="body" idx="1"/>
          </p:nvPr>
        </p:nvSpPr>
        <p:spPr>
          <a:xfrm>
            <a:off x="1371600" y="1745000"/>
            <a:ext cx="9601200" cy="41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90000"/>
              <a:buChar char="■"/>
            </a:pPr>
            <a:r>
              <a:rPr lang="en-US"/>
              <a:t>patient discomfort (hunger, thirst)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90000"/>
              <a:buChar char="■"/>
            </a:pPr>
            <a:r>
              <a:rPr lang="en-US"/>
              <a:t>dehydration resulting in 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90000"/>
              <a:buChar char="–"/>
            </a:pPr>
            <a:r>
              <a:rPr lang="en-US"/>
              <a:t>hypotension (particularly during anaesthesia)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90000"/>
              <a:buChar char="–"/>
            </a:pPr>
            <a:r>
              <a:rPr lang="en-US"/>
              <a:t>difficult cannulation / multiple attempts 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90000"/>
              <a:buChar char="–"/>
            </a:pPr>
            <a:r>
              <a:rPr lang="en-US"/>
              <a:t>metabolic disorders i.e ketoacidosis 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90000"/>
              <a:buChar char="–"/>
            </a:pPr>
            <a:r>
              <a:rPr lang="en-US"/>
              <a:t>electrolyte disturbance 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90000"/>
              <a:buChar char="–"/>
            </a:pPr>
            <a:r>
              <a:rPr lang="en-US"/>
              <a:t>renal impairment 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90000"/>
              <a:buChar char="■"/>
            </a:pPr>
            <a:r>
              <a:rPr lang="en-US"/>
              <a:t>post-operative insulin resistance 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90000"/>
              <a:buChar char="■"/>
            </a:pPr>
            <a:r>
              <a:rPr lang="en-US"/>
              <a:t>increased post-operative nausea + vomiting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90000"/>
              <a:buChar char="■"/>
            </a:pPr>
            <a:r>
              <a:rPr lang="en-US"/>
              <a:t>increased patient anxiety </a:t>
            </a:r>
            <a:endParaRPr/>
          </a:p>
        </p:txBody>
      </p:sp>
      <p:pic>
        <p:nvPicPr>
          <p:cNvPr id="323" name="Google Shape;323;g35cecd72be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125" y="1535550"/>
            <a:ext cx="4122300" cy="41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title"/>
          </p:nvPr>
        </p:nvSpPr>
        <p:spPr>
          <a:xfrm>
            <a:off x="1371600" y="2133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BACKGROUND</a:t>
            </a:r>
            <a:br>
              <a:rPr lang="en-US" dirty="0"/>
            </a:br>
            <a:r>
              <a:rPr lang="en-US" sz="3200" i="1" dirty="0"/>
              <a:t>What is the evidence for Sip </a:t>
            </a:r>
            <a:r>
              <a:rPr lang="en-US" sz="3200" i="1" dirty="0" err="1"/>
              <a:t>Til</a:t>
            </a:r>
            <a:r>
              <a:rPr lang="en-US" sz="3200" i="1" dirty="0"/>
              <a:t> Send?</a:t>
            </a:r>
            <a:endParaRPr i="1" dirty="0"/>
          </a:p>
        </p:txBody>
      </p:sp>
      <p:sp>
        <p:nvSpPr>
          <p:cNvPr id="329" name="Google Shape;329;p26"/>
          <p:cNvSpPr txBox="1">
            <a:spLocks noGrp="1"/>
          </p:cNvSpPr>
          <p:nvPr>
            <p:ph type="body" idx="1"/>
          </p:nvPr>
        </p:nvSpPr>
        <p:spPr>
          <a:xfrm>
            <a:off x="1036325" y="1417325"/>
            <a:ext cx="10683300" cy="5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how long does it take clear fluids to leave the stomach?</a:t>
            </a:r>
            <a:endParaRPr dirty="0"/>
          </a:p>
          <a:p>
            <a:pPr marL="91440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approximately 12 min </a:t>
            </a:r>
            <a:endParaRPr dirty="0"/>
          </a:p>
          <a:p>
            <a:pPr marL="9144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updated ANZCA guidelines in pre-anaesthesia consultation advocated for Sip </a:t>
            </a:r>
            <a:r>
              <a:rPr lang="en-US" dirty="0" err="1"/>
              <a:t>til</a:t>
            </a:r>
            <a:r>
              <a:rPr lang="en-US" dirty="0"/>
              <a:t> Send in patients without contraindications 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Sip </a:t>
            </a:r>
            <a:r>
              <a:rPr lang="en-US" dirty="0" err="1"/>
              <a:t>til</a:t>
            </a:r>
            <a:r>
              <a:rPr lang="en-US" dirty="0"/>
              <a:t> send has shown increased patient satisfaction (Wiles &amp; </a:t>
            </a:r>
            <a:r>
              <a:rPr lang="en-US" dirty="0" err="1"/>
              <a:t>Mconald</a:t>
            </a:r>
            <a:r>
              <a:rPr lang="en-US" dirty="0"/>
              <a:t>)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Swiss study of more than 22,000 patients comparing standard fluid fasting to liberal fasting times showed NO increased rates of aspiration (Schmitz et al.)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Large </a:t>
            </a:r>
            <a:r>
              <a:rPr lang="en-US" dirty="0" err="1"/>
              <a:t>paediatric</a:t>
            </a:r>
            <a:r>
              <a:rPr lang="en-US" dirty="0"/>
              <a:t> fluid fasting study of more than 10,000 children showed no increase in aspiration risk for &lt;1h fluid fasting times (Beck et al.)</a:t>
            </a:r>
            <a:endParaRPr dirty="0"/>
          </a:p>
          <a:p>
            <a:pPr marL="45720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decreased incidence of PONV (McCracken &amp; Montgomery)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FF75-6DA9-776C-EAAE-1478F2E6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7DE4B-A593-A8C5-AEC9-D3DFC239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Retrospective audit of </a:t>
            </a:r>
            <a:r>
              <a:rPr lang="en-US" dirty="0" err="1"/>
              <a:t>eMR</a:t>
            </a:r>
            <a:endParaRPr lang="en-US" dirty="0"/>
          </a:p>
          <a:p>
            <a:pPr lvl="1"/>
            <a:r>
              <a:rPr lang="en-US" dirty="0"/>
              <a:t>Data collected over 2-week period in February 2025 (10/2/25-23/2/25)</a:t>
            </a:r>
          </a:p>
          <a:p>
            <a:pPr lvl="1"/>
            <a:r>
              <a:rPr lang="en-US" dirty="0"/>
              <a:t>Fluid and solid fasting times, documentation of fasting instructions, emergency vs elective, type of surgery, use of bowel prep</a:t>
            </a:r>
          </a:p>
          <a:p>
            <a:r>
              <a:rPr lang="en-US" dirty="0"/>
              <a:t>Inclusion criteria</a:t>
            </a:r>
          </a:p>
          <a:p>
            <a:pPr lvl="1"/>
            <a:r>
              <a:rPr lang="en-US" dirty="0"/>
              <a:t>All adult and </a:t>
            </a:r>
            <a:r>
              <a:rPr lang="en-US" dirty="0" err="1"/>
              <a:t>paediatric</a:t>
            </a:r>
            <a:r>
              <a:rPr lang="en-US" dirty="0"/>
              <a:t> patients undergoing elective or emergency surgery requiring sedation or general anaesthesia</a:t>
            </a:r>
          </a:p>
          <a:p>
            <a:r>
              <a:rPr lang="en-US" dirty="0"/>
              <a:t>Exclusion criteria</a:t>
            </a:r>
          </a:p>
          <a:p>
            <a:pPr lvl="1"/>
            <a:r>
              <a:rPr lang="en-US" dirty="0"/>
              <a:t>Insufficient documentation</a:t>
            </a:r>
          </a:p>
          <a:p>
            <a:pPr lvl="1"/>
            <a:r>
              <a:rPr lang="en-US" dirty="0"/>
              <a:t>Emergency obstetric patients</a:t>
            </a:r>
          </a:p>
        </p:txBody>
      </p:sp>
    </p:spTree>
    <p:extLst>
      <p:ext uri="{BB962C8B-B14F-4D97-AF65-F5344CB8AC3E}">
        <p14:creationId xmlns:p14="http://schemas.microsoft.com/office/powerpoint/2010/main" val="3511360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cecd72be2_0_43"/>
          <p:cNvSpPr txBox="1">
            <a:spLocks noGrp="1"/>
          </p:cNvSpPr>
          <p:nvPr>
            <p:ph type="title"/>
          </p:nvPr>
        </p:nvSpPr>
        <p:spPr>
          <a:xfrm>
            <a:off x="899150" y="236250"/>
            <a:ext cx="7117200" cy="89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note on GLP-1 agonists</a:t>
            </a:r>
            <a:endParaRPr/>
          </a:p>
        </p:txBody>
      </p:sp>
      <p:sp>
        <p:nvSpPr>
          <p:cNvPr id="336" name="Google Shape;336;g35cecd72be2_0_43"/>
          <p:cNvSpPr txBox="1">
            <a:spLocks noGrp="1"/>
          </p:cNvSpPr>
          <p:nvPr>
            <p:ph type="body" idx="1"/>
          </p:nvPr>
        </p:nvSpPr>
        <p:spPr>
          <a:xfrm>
            <a:off x="7711475" y="1013525"/>
            <a:ext cx="4389000" cy="531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/>
              <a:t>Background: </a:t>
            </a:r>
            <a:r>
              <a:rPr lang="en-US" dirty="0"/>
              <a:t>GLP-1 agonists (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ozempic</a:t>
            </a:r>
            <a:r>
              <a:rPr lang="en-US" dirty="0"/>
              <a:t>) decrease gastric emptying and therefore increase risk for aspiration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previous recommendation was to cease the medication 2-4 weeks pre-op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New recommendations as of April 2025: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do NOT cease GLP-1 </a:t>
            </a:r>
            <a:r>
              <a:rPr lang="en-US" dirty="0" err="1"/>
              <a:t>agonsits</a:t>
            </a:r>
            <a:r>
              <a:rPr lang="en-US" dirty="0"/>
              <a:t> pre-operatively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/>
              <a:t>clear fluid diet for 24 hours </a:t>
            </a:r>
            <a:endParaRPr dirty="0"/>
          </a:p>
        </p:txBody>
      </p:sp>
      <p:pic>
        <p:nvPicPr>
          <p:cNvPr id="337" name="Google Shape;337;g35cecd72be2_0_43" title="Screenshot 2025-05-25 at 17.14.23.png"/>
          <p:cNvPicPr preferRelativeResize="0"/>
          <p:nvPr/>
        </p:nvPicPr>
        <p:blipFill rotWithShape="1">
          <a:blip r:embed="rId3">
            <a:alphaModFix/>
          </a:blip>
          <a:srcRect t="2737" r="-15566" b="-18223"/>
          <a:stretch/>
        </p:blipFill>
        <p:spPr>
          <a:xfrm>
            <a:off x="121000" y="1013525"/>
            <a:ext cx="8673501" cy="57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CDF8-5D3A-5944-6778-86CA12CA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3973431"/>
            <a:ext cx="10869750" cy="17486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WAIT SO… </a:t>
            </a:r>
            <a:br>
              <a:rPr lang="en-US" sz="3600" dirty="0"/>
            </a:br>
            <a:r>
              <a:rPr lang="en-US" sz="3600" dirty="0"/>
              <a:t>WHAT IS SIP TIL SEND? </a:t>
            </a:r>
            <a:br>
              <a:rPr lang="en-US" sz="3600" dirty="0"/>
            </a:br>
            <a:r>
              <a:rPr lang="en-US" sz="3600" dirty="0"/>
              <a:t>WHAT SHOULD I TELL MY PATIENTS?</a:t>
            </a:r>
          </a:p>
        </p:txBody>
      </p:sp>
      <p:pic>
        <p:nvPicPr>
          <p:cNvPr id="1026" name="Picture 2" descr="Sip Til Send - WSLHD">
            <a:extLst>
              <a:ext uri="{FF2B5EF4-FFF2-40B4-BE49-F238E27FC236}">
                <a16:creationId xmlns:a16="http://schemas.microsoft.com/office/drawing/2014/main" id="{D8763BFF-5637-78EA-74CB-590423B5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938" y="1127368"/>
            <a:ext cx="9398881" cy="21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04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B36470-9A0C-4C86-99EB-05358284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D2F460-AD0F-49B5-80F2-18F1F65E3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" descr="A poster of a drink&#10;&#10;Description automatically generated">
            <a:extLst>
              <a:ext uri="{FF2B5EF4-FFF2-40B4-BE49-F238E27FC236}">
                <a16:creationId xmlns:a16="http://schemas.microsoft.com/office/drawing/2014/main" id="{49AEFA8B-1C67-F6BB-289F-13B6E96F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8" y="480060"/>
            <a:ext cx="4172749" cy="58978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C634C77-7EAE-486F-BBA9-98DFA032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845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" descr="A poster of a drink&#10;&#10;Description automatically generated">
            <a:extLst>
              <a:ext uri="{FF2B5EF4-FFF2-40B4-BE49-F238E27FC236}">
                <a16:creationId xmlns:a16="http://schemas.microsoft.com/office/drawing/2014/main" id="{453B6B2C-1F5E-B97E-CDE7-D51B76FFCFE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798791" y="480060"/>
            <a:ext cx="4172749" cy="5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5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114E-F0F8-FBC8-2F79-21E3B1C4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EDUCATION</a:t>
            </a:r>
            <a:br>
              <a:rPr lang="en-US" sz="4000" dirty="0"/>
            </a:br>
            <a:r>
              <a:rPr lang="en-US" sz="2800" i="1" dirty="0"/>
              <a:t>When should a patient NOT follow Sip </a:t>
            </a:r>
            <a:r>
              <a:rPr lang="en-US" sz="2800" i="1" dirty="0" err="1"/>
              <a:t>Til</a:t>
            </a:r>
            <a:r>
              <a:rPr lang="en-US" sz="2800" i="1" dirty="0"/>
              <a:t> Send?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838E-9FD5-250E-459B-3690ACC6D5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Acute abdomen </a:t>
            </a:r>
            <a:r>
              <a:rPr lang="en-US" dirty="0" err="1"/>
              <a:t>eg</a:t>
            </a:r>
            <a:r>
              <a:rPr lang="en-US" dirty="0"/>
              <a:t> bowel obstruction/perforation</a:t>
            </a:r>
          </a:p>
          <a:p>
            <a:r>
              <a:rPr lang="en-US" dirty="0"/>
              <a:t>Severe abdominal pain</a:t>
            </a:r>
          </a:p>
          <a:p>
            <a:r>
              <a:rPr lang="en-US" dirty="0"/>
              <a:t>Acute trauma</a:t>
            </a:r>
          </a:p>
          <a:p>
            <a:r>
              <a:rPr lang="en-US" dirty="0" err="1"/>
              <a:t>Oesophageal</a:t>
            </a:r>
            <a:r>
              <a:rPr lang="en-US" dirty="0"/>
              <a:t> stricture/foreign body/achalasia</a:t>
            </a:r>
          </a:p>
          <a:p>
            <a:r>
              <a:rPr lang="en-US" dirty="0"/>
              <a:t>UGI bleed </a:t>
            </a:r>
          </a:p>
          <a:p>
            <a:r>
              <a:rPr lang="en-US" dirty="0"/>
              <a:t>Difficulty swallowing(structural or neurological)</a:t>
            </a:r>
          </a:p>
          <a:p>
            <a:r>
              <a:rPr lang="en-US" dirty="0"/>
              <a:t>Low GCS state/CVA/acute intracranial pathology</a:t>
            </a:r>
          </a:p>
          <a:p>
            <a:r>
              <a:rPr lang="en-US" dirty="0"/>
              <a:t>Vocal cord palsy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581D3-D3D5-F0B1-1905-240A7F57C1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 thickened fluid diet</a:t>
            </a:r>
          </a:p>
          <a:p>
            <a:r>
              <a:rPr lang="en-US" dirty="0"/>
              <a:t>Cognitive impairment</a:t>
            </a:r>
          </a:p>
          <a:p>
            <a:r>
              <a:rPr lang="en-US" dirty="0"/>
              <a:t>Severe hiatus hernia/regurgitation history</a:t>
            </a:r>
          </a:p>
          <a:p>
            <a:r>
              <a:rPr lang="en-US" dirty="0"/>
              <a:t>Severe diabetes (poor control/complications)</a:t>
            </a:r>
          </a:p>
          <a:p>
            <a:r>
              <a:rPr lang="en-US" dirty="0"/>
              <a:t>Sepsis/severe systemic illness</a:t>
            </a:r>
          </a:p>
          <a:p>
            <a:r>
              <a:rPr lang="en-US" dirty="0"/>
              <a:t>Any condition that has required large recent doses of opiates 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Delayed gastric emptying/ gastroparesis</a:t>
            </a:r>
          </a:p>
          <a:p>
            <a:r>
              <a:rPr lang="en-US" dirty="0"/>
              <a:t>Specific surgical requirements</a:t>
            </a:r>
          </a:p>
          <a:p>
            <a:r>
              <a:rPr lang="en-US" dirty="0"/>
              <a:t>Oral contrast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87EB7-AA24-7179-389E-05EBF0CB3F3A}"/>
              </a:ext>
            </a:extLst>
          </p:cNvPr>
          <p:cNvSpPr txBox="1"/>
          <p:nvPr/>
        </p:nvSpPr>
        <p:spPr>
          <a:xfrm>
            <a:off x="1490597" y="6012493"/>
            <a:ext cx="963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Full list of contraindications accessible on: WSLHD intranet &gt; Policies and procedures &gt; Sip </a:t>
            </a:r>
            <a:r>
              <a:rPr lang="en-US" sz="1600" dirty="0" err="1"/>
              <a:t>Til</a:t>
            </a:r>
            <a:r>
              <a:rPr lang="en-US" sz="1600" dirty="0"/>
              <a:t> Send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4503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C04FA5E-9397-403D-8733-45505DDB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0DF7F7-9627-B32F-CE81-609AE59A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6000" cap="all" dirty="0"/>
              <a:t>Thank you for listening &amp;</a:t>
            </a:r>
            <a:br>
              <a:rPr lang="en-US" sz="6000" cap="all" dirty="0"/>
            </a:br>
            <a:r>
              <a:rPr lang="en-US" sz="6000" cap="all" dirty="0"/>
              <a:t>HAPPY SIPPING!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595130-7118-D2DB-86A1-1A13FE7C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004" y="4804850"/>
            <a:ext cx="560790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dirty="0"/>
              <a:t>Any questions?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09E1F823-C239-4ACC-923A-5C958E00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0817DDF7-06E9-4C7C-84DF-2240A6536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artoon of a platypus holding a glass of water&#10;&#10;Description automatically generated">
            <a:extLst>
              <a:ext uri="{FF2B5EF4-FFF2-40B4-BE49-F238E27FC236}">
                <a16:creationId xmlns:a16="http://schemas.microsoft.com/office/drawing/2014/main" id="{450FB14F-DD7F-58E7-FBFB-A6023A94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4" r="6159" b="4"/>
          <a:stretch>
            <a:fillRect/>
          </a:stretch>
        </p:blipFill>
        <p:spPr>
          <a:xfrm>
            <a:off x="1155560" y="1129353"/>
            <a:ext cx="3914583" cy="45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cecd72be2_0_0"/>
          <p:cNvSpPr txBox="1">
            <a:spLocks noGrp="1"/>
          </p:cNvSpPr>
          <p:nvPr>
            <p:ph type="body" idx="1"/>
          </p:nvPr>
        </p:nvSpPr>
        <p:spPr>
          <a:xfrm>
            <a:off x="1371600" y="1493400"/>
            <a:ext cx="9601200" cy="437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uFill>
                  <a:noFill/>
                </a:uFill>
                <a:latin typeface="+mj-l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Czarnetzki C, Elia N, Frossard JL, et al. Erythromycin for Gastric Emptying in Patients Undergoing General Anesthesia for Emergency Surgery: A Randomized Clinical Trial. JAMA Surg 2015; 150:730.</a:t>
            </a:r>
            <a:endParaRPr lang="en-US" sz="12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uFill>
                  <a:noFill/>
                </a:uFill>
                <a:latin typeface="+mj-lt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Roberts RB, Shirley MA. Reducing the risk of acid aspiration during cesarean section. Anesth Analg 1974; 53:859.</a:t>
            </a:r>
            <a:endParaRPr lang="en-US" sz="12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uFill>
                  <a:noFill/>
                </a:uFill>
                <a:latin typeface="+mj-lt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Perlas A, Davis L, Khan M, et al. Gastric sonography in the fasted surgical patient: a prospective descriptive study. Anesth Analg 2011; 113:93.</a:t>
            </a:r>
            <a:endParaRPr lang="en-US" sz="12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Warner MA, Warner ME, Weber JG. Clinical significance of pulmonary aspiration during the Peri-operative period. Anesthesiology 1993;78:56–62.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Brady MC,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Kinn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S, Stuart P, Ness V. Preoperative fasting for adults to prevent perioperative complications. Cochrane Database of Systematic Reviews 2003, Issue 4. Art. No.: CD004423. DOI: 10.1002/14651858.CD004423.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Morrison, C., Ritchie-Mclean, S., Jha, A., &amp; Mythen, M. (2020). Two Hours too long: time to review fasting guidelines for clear fluids. </a:t>
            </a:r>
            <a:r>
              <a:rPr lang="en-US" sz="1200" i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British Journal of Anaesthesia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124 (4), pp. 363-366. 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 10.1016/</a:t>
            </a:r>
            <a:r>
              <a:rPr lang="en-US" sz="1200" u="sng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j.ba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.2019.11.036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Wiles MD, Macdonald A. The effect of a 'Sip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til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Send' policy on patient satisfaction: a quality improvement project.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Anaesth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Rep. 2024 Jan 6;12(1):e12271.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10.1002/anr3.12271. PMID: 38187936; PMCID: PMC10771015.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Schmitz A, Kuhn F, Hofmann J,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Habre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W,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Erb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T, Preuss M, Wendel-Garcia PD, Weiss M, Schmidt AR. Incidence of adverse respiratory events after adjustment of clear fluid fasting recommendations to 1 h: a prospective, observational, multi-institutional cohort study. Br J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Anaesth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. 2024 Jan;132(1):66-75.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: 10.1016/j.bja.2023.10.009.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Epub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2023 Nov 11. PMID: 37953199.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Beck CE, Rudolph D,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Mahn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C,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Etspüler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A, Korf M,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Lüthke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M, Schindler E,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Päukert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S, Trapp A,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Megens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JHAM,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Oppitz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F,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Badelt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G,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Röher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K,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Genähr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A, Fink G, Müller-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Lobeck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L,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Becke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-Jakob K,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Wermelt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JZ,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Boethig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D,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Eich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C,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Sümpelmann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R. Impact of clear fluid fasting on pulmonary aspiration in children undergoing general anesthesia: Results of the German prospective multicenter observational (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NiKs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) study.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Paediatr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Anaesth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. 2020 Aug;30(8):892-899.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doi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: 10.1111/pan.13948. </a:t>
            </a:r>
            <a:r>
              <a:rPr lang="en-US" sz="1200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Epub</a:t>
            </a:r>
            <a:r>
              <a:rPr lang="en-US" sz="12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2020 Jul 17. PMID: 32533888.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-US" sz="1200" dirty="0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McCracken GC, Montgomery J. Postoperative nausea and vomiting after unrestricted clear fluids before day surgery: A retrospective analysis. </a:t>
            </a:r>
            <a:r>
              <a:rPr lang="en-US" sz="1200" dirty="0" err="1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Eur</a:t>
            </a:r>
            <a:r>
              <a:rPr lang="en-US" sz="1200" dirty="0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 J </a:t>
            </a:r>
            <a:r>
              <a:rPr lang="en-US" sz="1200" dirty="0" err="1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Anaesthesiol</a:t>
            </a:r>
            <a:r>
              <a:rPr lang="en-US" sz="1200" dirty="0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. 2018 May;35(5):337-342. </a:t>
            </a:r>
            <a:r>
              <a:rPr lang="en-US" sz="1200" dirty="0" err="1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doi</a:t>
            </a:r>
            <a:r>
              <a:rPr lang="en-US" sz="1200" dirty="0">
                <a:solidFill>
                  <a:srgbClr val="212121"/>
                </a:solidFill>
                <a:latin typeface="+mj-lt"/>
                <a:ea typeface="Roboto"/>
                <a:cs typeface="Roboto"/>
                <a:sym typeface="Roboto"/>
              </a:rPr>
              <a:t>: 10.1097/EJA.0000000000000760. PMID: 29232253.</a:t>
            </a:r>
            <a:endParaRPr lang="en-US" sz="12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13388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386" name="Google Shape;386;g35cecd72be2_0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80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1DED-4FBB-1A7A-0A78-729BEF0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5F9C-14A6-16B4-093E-4915FC85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1625"/>
            <a:ext cx="9601200" cy="3794166"/>
          </a:xfrm>
        </p:spPr>
        <p:txBody>
          <a:bodyPr>
            <a:normAutofit/>
          </a:bodyPr>
          <a:lstStyle/>
          <a:p>
            <a:r>
              <a:rPr lang="en-US" dirty="0"/>
              <a:t>319 patients over 2-week period 10</a:t>
            </a:r>
            <a:r>
              <a:rPr lang="en-US" baseline="30000" dirty="0"/>
              <a:t>th</a:t>
            </a:r>
            <a:r>
              <a:rPr lang="en-US" dirty="0"/>
              <a:t> - 23</a:t>
            </a:r>
            <a:r>
              <a:rPr lang="en-US" baseline="30000" dirty="0"/>
              <a:t>rd</a:t>
            </a:r>
            <a:r>
              <a:rPr lang="en-US" dirty="0"/>
              <a:t> February 2025</a:t>
            </a:r>
          </a:p>
          <a:p>
            <a:pPr lvl="1"/>
            <a:r>
              <a:rPr lang="en-US" dirty="0"/>
              <a:t>216 x elective and 103 x emergency cases</a:t>
            </a:r>
          </a:p>
          <a:p>
            <a:pPr lvl="1"/>
            <a:r>
              <a:rPr lang="en-US" dirty="0"/>
              <a:t>295 x adults and 24 x </a:t>
            </a:r>
            <a:r>
              <a:rPr lang="en-US" dirty="0" err="1"/>
              <a:t>paediatrics</a:t>
            </a:r>
            <a:endParaRPr lang="en-US" dirty="0"/>
          </a:p>
          <a:p>
            <a:pPr lvl="1"/>
            <a:r>
              <a:rPr lang="en-US" dirty="0"/>
              <a:t>90 x plastics </a:t>
            </a:r>
          </a:p>
          <a:p>
            <a:pPr lvl="1"/>
            <a:r>
              <a:rPr lang="en-US" dirty="0"/>
              <a:t>82 x endoscopy </a:t>
            </a:r>
          </a:p>
          <a:p>
            <a:pPr lvl="1"/>
            <a:r>
              <a:rPr lang="en-US" dirty="0"/>
              <a:t>70 x general surgery</a:t>
            </a:r>
          </a:p>
          <a:p>
            <a:pPr lvl="1"/>
            <a:r>
              <a:rPr lang="en-US" dirty="0"/>
              <a:t>36 x ENT</a:t>
            </a:r>
          </a:p>
          <a:p>
            <a:pPr lvl="1"/>
            <a:r>
              <a:rPr lang="en-US" dirty="0"/>
              <a:t>35 x obstetrics &amp; </a:t>
            </a:r>
            <a:r>
              <a:rPr lang="en-US" dirty="0" err="1"/>
              <a:t>gynaecology</a:t>
            </a:r>
            <a:endParaRPr lang="en-US" dirty="0"/>
          </a:p>
          <a:p>
            <a:pPr lvl="1"/>
            <a:r>
              <a:rPr lang="en-US" dirty="0"/>
              <a:t>6 x vascular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1DED-4FBB-1A7A-0A78-729BEF0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5F9C-14A6-16B4-093E-4915FC85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1625"/>
            <a:ext cx="9601200" cy="37941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Median fluid fasting time </a:t>
            </a:r>
          </a:p>
          <a:p>
            <a:pPr lvl="1"/>
            <a:r>
              <a:rPr lang="en-US" b="1" dirty="0"/>
              <a:t>Elective surgery = 6 hours</a:t>
            </a:r>
          </a:p>
          <a:p>
            <a:pPr lvl="1"/>
            <a:r>
              <a:rPr lang="en-US" b="1" dirty="0"/>
              <a:t>Emergency surgery = 6.2 hours </a:t>
            </a:r>
          </a:p>
          <a:p>
            <a:r>
              <a:rPr lang="en-US" b="1" dirty="0"/>
              <a:t>Maximum fluid fasting time = 28 hours !!</a:t>
            </a:r>
          </a:p>
          <a:p>
            <a:r>
              <a:rPr lang="en-US" dirty="0"/>
              <a:t>Median solid fasting time</a:t>
            </a:r>
          </a:p>
          <a:p>
            <a:pPr lvl="1"/>
            <a:r>
              <a:rPr lang="en-US" dirty="0"/>
              <a:t>Elective surgery = 15.5 hours</a:t>
            </a:r>
          </a:p>
          <a:p>
            <a:pPr lvl="1"/>
            <a:r>
              <a:rPr lang="en-US" dirty="0"/>
              <a:t>Emergency surgery = 13.5 hours</a:t>
            </a:r>
          </a:p>
          <a:p>
            <a:r>
              <a:rPr lang="en-US" dirty="0"/>
              <a:t>True contraindications (CI) to Sip </a:t>
            </a:r>
            <a:r>
              <a:rPr lang="en-US" dirty="0" err="1"/>
              <a:t>Til</a:t>
            </a:r>
            <a:r>
              <a:rPr lang="en-US" dirty="0"/>
              <a:t> Send = 30 patients</a:t>
            </a:r>
          </a:p>
          <a:p>
            <a:pPr lvl="1"/>
            <a:r>
              <a:rPr lang="en-US" dirty="0"/>
              <a:t>Reasons: acute abdomen, GLP-1 agonists, severe reflux</a:t>
            </a:r>
          </a:p>
          <a:p>
            <a:pPr lvl="1"/>
            <a:r>
              <a:rPr lang="en-US" dirty="0"/>
              <a:t>289 patients with missed opportunity for Sip </a:t>
            </a:r>
            <a:r>
              <a:rPr lang="en-US" dirty="0" err="1"/>
              <a:t>Til</a:t>
            </a:r>
            <a:r>
              <a:rPr lang="en-US" dirty="0"/>
              <a:t> Send!</a:t>
            </a:r>
          </a:p>
          <a:p>
            <a:pPr lvl="1"/>
            <a:r>
              <a:rPr lang="en-US" dirty="0"/>
              <a:t>* Note patients with CI’s were excluded from subsequent analysis *</a:t>
            </a:r>
          </a:p>
        </p:txBody>
      </p:sp>
    </p:spTree>
    <p:extLst>
      <p:ext uri="{BB962C8B-B14F-4D97-AF65-F5344CB8AC3E}">
        <p14:creationId xmlns:p14="http://schemas.microsoft.com/office/powerpoint/2010/main" val="63046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aph of blue bars&#10;&#10;Description automatically generated">
            <a:extLst>
              <a:ext uri="{FF2B5EF4-FFF2-40B4-BE49-F238E27FC236}">
                <a16:creationId xmlns:a16="http://schemas.microsoft.com/office/drawing/2014/main" id="{DB3A90F9-9BDA-7E85-1C89-F757040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8460" y="1216887"/>
            <a:ext cx="7155080" cy="44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807B58-87D2-4B7A-1028-D8ABCDC1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50687"/>
              </p:ext>
            </p:extLst>
          </p:nvPr>
        </p:nvGraphicFramePr>
        <p:xfrm>
          <a:off x="3493099" y="1427480"/>
          <a:ext cx="5211762" cy="3708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06243">
                  <a:extLst>
                    <a:ext uri="{9D8B030D-6E8A-4147-A177-3AD203B41FA5}">
                      <a16:colId xmlns:a16="http://schemas.microsoft.com/office/drawing/2014/main" val="341642401"/>
                    </a:ext>
                  </a:extLst>
                </a:gridCol>
                <a:gridCol w="3005519">
                  <a:extLst>
                    <a:ext uri="{9D8B030D-6E8A-4147-A177-3AD203B41FA5}">
                      <a16:colId xmlns:a16="http://schemas.microsoft.com/office/drawing/2014/main" val="2608525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Median fluid fast time (hours)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9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6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Paediatrics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3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3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Endoscopy (bowel prep)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Endoscopy (no bowel prep)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2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General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4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9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4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6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64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301C4DA-8960-8A5D-9119-D0A2ACC5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56" y="1084966"/>
            <a:ext cx="9984377" cy="46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08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7117</TotalTime>
  <Words>2254</Words>
  <Application>Microsoft Macintosh PowerPoint</Application>
  <PresentationFormat>Widescreen</PresentationFormat>
  <Paragraphs>295</Paragraphs>
  <Slides>45</Slides>
  <Notes>29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Arial</vt:lpstr>
      <vt:lpstr>Franklin Gothic Book</vt:lpstr>
      <vt:lpstr>Libre Franklin</vt:lpstr>
      <vt:lpstr>Roboto</vt:lpstr>
      <vt:lpstr>Wingdings</vt:lpstr>
      <vt:lpstr>Crop</vt:lpstr>
      <vt:lpstr>AUBURN HOSPITAL AUDIT PRESENTATION</vt:lpstr>
      <vt:lpstr>INTRODUCTION</vt:lpstr>
      <vt:lpstr>AUDIT</vt:lpstr>
      <vt:lpstr>AUDIT METHODS</vt:lpstr>
      <vt:lpstr>AUDIT RESULTS</vt:lpstr>
      <vt:lpstr>AUDIT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RESULTS</vt:lpstr>
      <vt:lpstr>SURVEY RESULTS</vt:lpstr>
      <vt:lpstr>SURVEY RESULTS How long before surgery should a patient stop solid intake?</vt:lpstr>
      <vt:lpstr>SURVEY RESULTS How long before surgery should a patient stop fluid intake?</vt:lpstr>
      <vt:lpstr>SURVEY RESULTS </vt:lpstr>
      <vt:lpstr>SURVEY RESULTS</vt:lpstr>
      <vt:lpstr>SURVEY RESULTS What types of clear fluid are allowed prior to surgery?</vt:lpstr>
      <vt:lpstr>SURVEY RESULTS When should a patient NOT follow Sip Til Send?</vt:lpstr>
      <vt:lpstr>SURVEY RESULTS Reasons why doctors do not document Sip Til Send</vt:lpstr>
      <vt:lpstr>PowerPoint Presentation</vt:lpstr>
      <vt:lpstr>SURVEY What is your single biggest barrier to applying Sip Til Send?</vt:lpstr>
      <vt:lpstr>BARRIERS We hear you</vt:lpstr>
      <vt:lpstr>CONCLUSIONS</vt:lpstr>
      <vt:lpstr>RECOMMENDATIONS </vt:lpstr>
      <vt:lpstr>Education</vt:lpstr>
      <vt:lpstr>Who said “fast from midnight?”</vt:lpstr>
      <vt:lpstr>BACKGROUND Why do we fast?</vt:lpstr>
      <vt:lpstr>BACKGROUND What is the evidence for 2-hour fluid fast?</vt:lpstr>
      <vt:lpstr>BACKGROUND  Why is excessive fasting bad?</vt:lpstr>
      <vt:lpstr>BACKGROUND What is the evidence for Sip Til Send?</vt:lpstr>
      <vt:lpstr>A note on GLP-1 agonists</vt:lpstr>
      <vt:lpstr>WAIT SO…  WHAT IS SIP TIL SEND?  WHAT SHOULD I TELL MY PATIENTS?</vt:lpstr>
      <vt:lpstr>PowerPoint Presentation</vt:lpstr>
      <vt:lpstr>EDUCATION When should a patient NOT follow Sip Til Send?</vt:lpstr>
      <vt:lpstr>Thank you for listening &amp; HAPPY SIPPING!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til send Audit (2025) </dc:title>
  <dc:creator>Ruchika Veraiahgari (Western Sydney LHD)</dc:creator>
  <cp:lastModifiedBy>alpha Tung</cp:lastModifiedBy>
  <cp:revision>22</cp:revision>
  <dcterms:created xsi:type="dcterms:W3CDTF">2025-05-18T05:37:48Z</dcterms:created>
  <dcterms:modified xsi:type="dcterms:W3CDTF">2025-06-03T06:10:12Z</dcterms:modified>
</cp:coreProperties>
</file>