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9" r:id="rId3"/>
    <p:sldId id="260" r:id="rId4"/>
    <p:sldId id="268" r:id="rId5"/>
    <p:sldId id="293" r:id="rId6"/>
    <p:sldId id="294" r:id="rId7"/>
    <p:sldId id="292" r:id="rId8"/>
    <p:sldId id="276" r:id="rId9"/>
    <p:sldId id="270" r:id="rId10"/>
    <p:sldId id="277" r:id="rId11"/>
    <p:sldId id="296" r:id="rId12"/>
    <p:sldId id="267" r:id="rId13"/>
    <p:sldId id="269" r:id="rId14"/>
    <p:sldId id="302" r:id="rId15"/>
    <p:sldId id="272" r:id="rId16"/>
    <p:sldId id="273" r:id="rId17"/>
    <p:sldId id="274" r:id="rId18"/>
    <p:sldId id="289" r:id="rId19"/>
    <p:sldId id="288" r:id="rId20"/>
    <p:sldId id="27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68E1F-0CD3-710B-7BC7-CE55A2B83592}" v="21" dt="2025-07-02T10:41:52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0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RECOVERY%20DELAY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%20typ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Anaesthetics%20Audi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RECOVERY%20DELAY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nswhealth-my.sharepoint.com/personal/joanne_alexander_health_nsw_gov_au/Documents/RECOVERY%20DELAY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27-42A7-93BB-BB21744CEA8A}"/>
              </c:ext>
            </c:extLst>
          </c:dPt>
          <c:dPt>
            <c:idx val="1"/>
            <c:bubble3D val="0"/>
            <c:spPr>
              <a:solidFill>
                <a:srgbClr val="E873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27-42A7-93BB-BB21744CEA8A}"/>
              </c:ext>
            </c:extLst>
          </c:dPt>
          <c:dPt>
            <c:idx val="2"/>
            <c:bubble3D val="0"/>
            <c:spPr>
              <a:solidFill>
                <a:srgbClr val="D86DC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227-42A7-93BB-BB21744CEA8A}"/>
              </c:ext>
            </c:extLst>
          </c:dPt>
          <c:dPt>
            <c:idx val="3"/>
            <c:bubble3D val="0"/>
            <c:spPr>
              <a:solidFill>
                <a:srgbClr val="43AEE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227-42A7-93BB-BB21744CEA8A}"/>
              </c:ext>
            </c:extLst>
          </c:dPt>
          <c:dPt>
            <c:idx val="4"/>
            <c:bubble3D val="0"/>
            <c:spPr>
              <a:solidFill>
                <a:srgbClr val="4EA72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227-42A7-93BB-BB21744CEA8A}"/>
              </c:ext>
            </c:extLst>
          </c:dPt>
          <c:dLbls>
            <c:dLbl>
              <c:idx val="1"/>
              <c:layout>
                <c:manualLayout>
                  <c:x val="9.3912516067456375E-2"/>
                  <c:y val="-0.2300350877192982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27-42A7-93BB-BB21744CEA8A}"/>
                </c:ext>
              </c:extLst>
            </c:dLbl>
            <c:dLbl>
              <c:idx val="2"/>
              <c:layout>
                <c:manualLayout>
                  <c:x val="7.0714849793335949E-2"/>
                  <c:y val="-7.989120658163355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27-42A7-93BB-BB21744CEA8A}"/>
                </c:ext>
              </c:extLst>
            </c:dLbl>
            <c:dLbl>
              <c:idx val="3"/>
              <c:layout>
                <c:manualLayout>
                  <c:x val="0.11032772223120203"/>
                  <c:y val="-8.73496953231723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27-42A7-93BB-BB21744CEA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'Collective Data'!$B$6:$F$6</c:f>
              <c:strCache>
                <c:ptCount val="5"/>
                <c:pt idx="0">
                  <c:v>General</c:v>
                </c:pt>
                <c:pt idx="1">
                  <c:v>Local</c:v>
                </c:pt>
                <c:pt idx="2">
                  <c:v>Regional</c:v>
                </c:pt>
                <c:pt idx="3">
                  <c:v>Neuraxial</c:v>
                </c:pt>
                <c:pt idx="4">
                  <c:v>Sedation</c:v>
                </c:pt>
              </c:strCache>
            </c:strRef>
          </c:cat>
          <c:val>
            <c:numRef>
              <c:f>'Collective Data'!$B$7:$F$7</c:f>
              <c:numCache>
                <c:formatCode>General</c:formatCode>
                <c:ptCount val="5"/>
                <c:pt idx="0">
                  <c:v>1557</c:v>
                </c:pt>
                <c:pt idx="1">
                  <c:v>379</c:v>
                </c:pt>
                <c:pt idx="2">
                  <c:v>25</c:v>
                </c:pt>
                <c:pt idx="3">
                  <c:v>140</c:v>
                </c:pt>
                <c:pt idx="4">
                  <c:v>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227-42A7-93BB-BB21744CE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BB-44D1-B4DD-643220F3157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BB-44D1-B4DD-643220F3157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BB-44D1-B4DD-643220F31576}"/>
              </c:ext>
            </c:extLst>
          </c:dPt>
          <c:dPt>
            <c:idx val="3"/>
            <c:bubble3D val="0"/>
            <c:spPr>
              <a:solidFill>
                <a:srgbClr val="E873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BB-44D1-B4DD-643220F31576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BB-44D1-B4DD-643220F31576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9BB-44D1-B4DD-643220F31576}"/>
              </c:ext>
            </c:extLst>
          </c:dPt>
          <c:dPt>
            <c:idx val="6"/>
            <c:bubble3D val="0"/>
            <c:spPr>
              <a:solidFill>
                <a:srgbClr val="ADADA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9BB-44D1-B4DD-643220F31576}"/>
              </c:ext>
            </c:extLst>
          </c:dPt>
          <c:dPt>
            <c:idx val="7"/>
            <c:bubble3D val="0"/>
            <c:spPr>
              <a:solidFill>
                <a:srgbClr val="DB42B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9BB-44D1-B4DD-643220F315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'FINAL results'!$B$31:$I$31</c:f>
              <c:strCache>
                <c:ptCount val="8"/>
                <c:pt idx="0">
                  <c:v>ENT</c:v>
                </c:pt>
                <c:pt idx="1">
                  <c:v>GYNAE</c:v>
                </c:pt>
                <c:pt idx="2">
                  <c:v>GEN SURG</c:v>
                </c:pt>
                <c:pt idx="3">
                  <c:v>PLASTICS</c:v>
                </c:pt>
                <c:pt idx="4">
                  <c:v>OBS</c:v>
                </c:pt>
                <c:pt idx="5">
                  <c:v>VASCULAR</c:v>
                </c:pt>
                <c:pt idx="6">
                  <c:v>GASTRO</c:v>
                </c:pt>
                <c:pt idx="7">
                  <c:v>ORTHO</c:v>
                </c:pt>
              </c:strCache>
            </c:strRef>
          </c:cat>
          <c:val>
            <c:numRef>
              <c:f>'FINAL results'!$B$32:$I$32</c:f>
              <c:numCache>
                <c:formatCode>General</c:formatCode>
                <c:ptCount val="8"/>
                <c:pt idx="0">
                  <c:v>6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9BB-44D1-B4DD-643220F31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1142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35-4229-A0DD-A249CC253DA9}"/>
              </c:ext>
            </c:extLst>
          </c:dPt>
          <c:dPt>
            <c:idx val="1"/>
            <c:bubble3D val="0"/>
            <c:spPr>
              <a:solidFill>
                <a:srgbClr val="45D65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35-4229-A0DD-A249CC253DA9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35-4229-A0DD-A249CC253DA9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435-4229-A0DD-A249CC253DA9}"/>
              </c:ext>
            </c:extLst>
          </c:dPt>
          <c:dPt>
            <c:idx val="4"/>
            <c:bubble3D val="0"/>
            <c:spPr>
              <a:solidFill>
                <a:srgbClr val="D86DC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435-4229-A0DD-A249CC253DA9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435-4229-A0DD-A249CC253DA9}"/>
              </c:ext>
            </c:extLst>
          </c:dPt>
          <c:dPt>
            <c:idx val="6"/>
            <c:bubble3D val="0"/>
            <c:spPr>
              <a:solidFill>
                <a:srgbClr val="C0F1C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435-4229-A0DD-A249CC253DA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435-4229-A0DD-A249CC253DA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435-4229-A0DD-A249CC253DA9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A435-4229-A0DD-A249CC253DA9}"/>
              </c:ext>
            </c:extLst>
          </c:dPt>
          <c:dPt>
            <c:idx val="10"/>
            <c:bubble3D val="0"/>
            <c:spPr>
              <a:solidFill>
                <a:srgbClr val="ADADA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A435-4229-A0DD-A249CC253D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Sheet3!$A$1:$K$1</c:f>
              <c:strCache>
                <c:ptCount val="11"/>
                <c:pt idx="0">
                  <c:v>General</c:v>
                </c:pt>
                <c:pt idx="1">
                  <c:v>Sedation</c:v>
                </c:pt>
                <c:pt idx="2">
                  <c:v>Local </c:v>
                </c:pt>
                <c:pt idx="3">
                  <c:v>Neuraxial </c:v>
                </c:pt>
                <c:pt idx="4">
                  <c:v>Local + Sedation</c:v>
                </c:pt>
                <c:pt idx="5">
                  <c:v>Regional + Sedation</c:v>
                </c:pt>
                <c:pt idx="6">
                  <c:v>Regional </c:v>
                </c:pt>
                <c:pt idx="7">
                  <c:v>General + Regional</c:v>
                </c:pt>
                <c:pt idx="8">
                  <c:v>General + Local</c:v>
                </c:pt>
                <c:pt idx="9">
                  <c:v>Topical </c:v>
                </c:pt>
                <c:pt idx="10">
                  <c:v>General + Neuraxial </c:v>
                </c:pt>
              </c:strCache>
            </c:strRef>
          </c:cat>
          <c:val>
            <c:numRef>
              <c:f>Sheet3!$A$2:$K$2</c:f>
              <c:numCache>
                <c:formatCode>General</c:formatCode>
                <c:ptCount val="11"/>
                <c:pt idx="0">
                  <c:v>1505</c:v>
                </c:pt>
                <c:pt idx="1">
                  <c:v>754</c:v>
                </c:pt>
                <c:pt idx="2">
                  <c:v>145</c:v>
                </c:pt>
                <c:pt idx="3">
                  <c:v>123</c:v>
                </c:pt>
                <c:pt idx="4">
                  <c:v>91</c:v>
                </c:pt>
                <c:pt idx="5">
                  <c:v>37</c:v>
                </c:pt>
                <c:pt idx="6">
                  <c:v>35</c:v>
                </c:pt>
                <c:pt idx="7">
                  <c:v>26</c:v>
                </c:pt>
                <c:pt idx="8">
                  <c:v>11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A435-4229-A0DD-A249CC253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1A-4511-BE9E-E049B522975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1A-4511-BE9E-E049B522975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1A-4511-BE9E-E049B522975A}"/>
              </c:ext>
            </c:extLst>
          </c:dPt>
          <c:dPt>
            <c:idx val="3"/>
            <c:bubble3D val="0"/>
            <c:spPr>
              <a:solidFill>
                <a:srgbClr val="FF73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1A-4511-BE9E-E049B522975A}"/>
              </c:ext>
            </c:extLst>
          </c:dPt>
          <c:dPt>
            <c:idx val="4"/>
            <c:bubble3D val="0"/>
            <c:spPr>
              <a:solidFill>
                <a:srgbClr val="D86DC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01A-4511-BE9E-E049B522975A}"/>
              </c:ext>
            </c:extLst>
          </c:dPt>
          <c:dPt>
            <c:idx val="5"/>
            <c:bubble3D val="0"/>
            <c:spPr>
              <a:solidFill>
                <a:srgbClr val="82E39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01A-4511-BE9E-E049B522975A}"/>
              </c:ext>
            </c:extLst>
          </c:dPt>
          <c:dPt>
            <c:idx val="6"/>
            <c:bubble3D val="0"/>
            <c:spPr>
              <a:solidFill>
                <a:srgbClr val="43AEE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01A-4511-BE9E-E049B522975A}"/>
              </c:ext>
            </c:extLst>
          </c:dPt>
          <c:dPt>
            <c:idx val="7"/>
            <c:bubble3D val="0"/>
            <c:spPr>
              <a:solidFill>
                <a:srgbClr val="F1A98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01A-4511-BE9E-E049B522975A}"/>
              </c:ext>
            </c:extLst>
          </c:dPt>
          <c:dPt>
            <c:idx val="8"/>
            <c:bubble3D val="0"/>
            <c:spPr>
              <a:solidFill>
                <a:srgbClr val="ADADA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01A-4511-BE9E-E049B52297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'Collective Data'!$B$93:$J$93</c:f>
              <c:strCache>
                <c:ptCount val="9"/>
                <c:pt idx="0">
                  <c:v>Gen Surg</c:v>
                </c:pt>
                <c:pt idx="1">
                  <c:v>Plastics</c:v>
                </c:pt>
                <c:pt idx="2">
                  <c:v>Gastro</c:v>
                </c:pt>
                <c:pt idx="3">
                  <c:v>ENT</c:v>
                </c:pt>
                <c:pt idx="4">
                  <c:v>Gynae</c:v>
                </c:pt>
                <c:pt idx="5">
                  <c:v>Obs</c:v>
                </c:pt>
                <c:pt idx="6">
                  <c:v>Ortho</c:v>
                </c:pt>
                <c:pt idx="7">
                  <c:v>Vascular</c:v>
                </c:pt>
                <c:pt idx="8">
                  <c:v>Paeds</c:v>
                </c:pt>
              </c:strCache>
            </c:strRef>
          </c:cat>
          <c:val>
            <c:numRef>
              <c:f>'Collective Data'!$B$94:$J$94</c:f>
              <c:numCache>
                <c:formatCode>General</c:formatCode>
                <c:ptCount val="9"/>
                <c:pt idx="0">
                  <c:v>944</c:v>
                </c:pt>
                <c:pt idx="1">
                  <c:v>882</c:v>
                </c:pt>
                <c:pt idx="2">
                  <c:v>331</c:v>
                </c:pt>
                <c:pt idx="3">
                  <c:v>280</c:v>
                </c:pt>
                <c:pt idx="4">
                  <c:v>273</c:v>
                </c:pt>
                <c:pt idx="5">
                  <c:v>124</c:v>
                </c:pt>
                <c:pt idx="6">
                  <c:v>69</c:v>
                </c:pt>
                <c:pt idx="7">
                  <c:v>47</c:v>
                </c:pt>
                <c:pt idx="8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01A-4511-BE9E-E049B52297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6CE-4950-B6A2-2E348CA7D54D}"/>
              </c:ext>
            </c:extLst>
          </c:dPt>
          <c:dPt>
            <c:idx val="1"/>
            <c:bubble3D val="0"/>
            <c:spPr>
              <a:solidFill>
                <a:srgbClr val="FF73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CE-4950-B6A2-2E348CA7D54D}"/>
              </c:ext>
            </c:extLst>
          </c:dPt>
          <c:dPt>
            <c:idx val="2"/>
            <c:bubble3D val="0"/>
            <c:spPr>
              <a:solidFill>
                <a:srgbClr val="186C2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CE-4950-B6A2-2E348CA7D54D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6CE-4950-B6A2-2E348CA7D5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6CE-4950-B6A2-2E348CA7D54D}"/>
              </c:ext>
            </c:extLst>
          </c:dPt>
          <c:dLbls>
            <c:dLbl>
              <c:idx val="3"/>
              <c:layout>
                <c:manualLayout>
                  <c:x val="-4.9382716049383123E-3"/>
                  <c:y val="-7.772020725388600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6CE-4950-B6A2-2E348CA7D54D}"/>
                </c:ext>
              </c:extLst>
            </c:dLbl>
            <c:dLbl>
              <c:idx val="4"/>
              <c:layout>
                <c:manualLayout>
                  <c:x val="-1.5494636471990465E-2"/>
                  <c:y val="3.58851674641148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6CE-4950-B6A2-2E348CA7D5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'Collective Data'!$G$158:$K$158</c:f>
              <c:strCache>
                <c:ptCount val="4"/>
                <c:pt idx="0">
                  <c:v>General Anaesthesia </c:v>
                </c:pt>
                <c:pt idx="1">
                  <c:v>Local</c:v>
                </c:pt>
                <c:pt idx="2">
                  <c:v>Sedation</c:v>
                </c:pt>
                <c:pt idx="3">
                  <c:v>Regional</c:v>
                </c:pt>
              </c:strCache>
            </c:strRef>
          </c:cat>
          <c:val>
            <c:numRef>
              <c:f>'Collective Data'!$G$159:$K$159</c:f>
              <c:numCache>
                <c:formatCode>General</c:formatCode>
                <c:ptCount val="5"/>
                <c:pt idx="0">
                  <c:v>394</c:v>
                </c:pt>
                <c:pt idx="1">
                  <c:v>350</c:v>
                </c:pt>
                <c:pt idx="2">
                  <c:v>81</c:v>
                </c:pt>
                <c:pt idx="3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6CE-4950-B6A2-2E348CA7D5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26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DB-4C7D-8E24-BCCAECFC8CD7}"/>
              </c:ext>
            </c:extLst>
          </c:dPt>
          <c:dPt>
            <c:idx val="1"/>
            <c:bubble3D val="0"/>
            <c:spPr>
              <a:solidFill>
                <a:srgbClr val="E873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DB-4C7D-8E24-BCCAECFC8C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'Collective Data'!$B$31:$C$31</c:f>
              <c:strCache>
                <c:ptCount val="2"/>
                <c:pt idx="0">
                  <c:v>Elective</c:v>
                </c:pt>
                <c:pt idx="1">
                  <c:v>Emergency</c:v>
                </c:pt>
              </c:strCache>
            </c:strRef>
          </c:cat>
          <c:val>
            <c:numRef>
              <c:f>'Collective Data'!$B$32:$C$32</c:f>
              <c:numCache>
                <c:formatCode>General</c:formatCode>
                <c:ptCount val="2"/>
                <c:pt idx="0">
                  <c:v>1799</c:v>
                </c:pt>
                <c:pt idx="1">
                  <c:v>1165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DB-4C7D-8E24-BCCAECFC8C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'Collective Data'!$B$122:$M$122</c:f>
              <c:strCache>
                <c:ptCount val="12"/>
                <c:pt idx="0">
                  <c:v>1</c:v>
                </c:pt>
                <c:pt idx="1">
                  <c:v>1E</c:v>
                </c:pt>
                <c:pt idx="2">
                  <c:v>2</c:v>
                </c:pt>
                <c:pt idx="3">
                  <c:v>2E</c:v>
                </c:pt>
                <c:pt idx="4">
                  <c:v>3</c:v>
                </c:pt>
                <c:pt idx="5">
                  <c:v>3E</c:v>
                </c:pt>
                <c:pt idx="6">
                  <c:v>4</c:v>
                </c:pt>
                <c:pt idx="7">
                  <c:v>4E</c:v>
                </c:pt>
                <c:pt idx="8">
                  <c:v>5</c:v>
                </c:pt>
                <c:pt idx="9">
                  <c:v>5E</c:v>
                </c:pt>
                <c:pt idx="10">
                  <c:v>6</c:v>
                </c:pt>
                <c:pt idx="11">
                  <c:v>6E</c:v>
                </c:pt>
              </c:strCache>
            </c:strRef>
          </c:cat>
          <c:val>
            <c:numRef>
              <c:f>'Collective Data'!$B$123:$M$123</c:f>
              <c:numCache>
                <c:formatCode>General</c:formatCode>
                <c:ptCount val="12"/>
                <c:pt idx="0">
                  <c:v>432</c:v>
                </c:pt>
                <c:pt idx="1">
                  <c:v>348</c:v>
                </c:pt>
                <c:pt idx="2">
                  <c:v>971</c:v>
                </c:pt>
                <c:pt idx="3">
                  <c:v>576</c:v>
                </c:pt>
                <c:pt idx="4">
                  <c:v>288</c:v>
                </c:pt>
                <c:pt idx="5">
                  <c:v>86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5-4466-993B-4DC2766C6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3713799"/>
        <c:axId val="223715847"/>
      </c:barChart>
      <c:catAx>
        <c:axId val="223713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3715847"/>
        <c:crosses val="autoZero"/>
        <c:auto val="1"/>
        <c:lblAlgn val="ctr"/>
        <c:lblOffset val="100"/>
        <c:noMultiLvlLbl val="0"/>
      </c:catAx>
      <c:valAx>
        <c:axId val="223715847"/>
        <c:scaling>
          <c:orientation val="minMax"/>
          <c:max val="1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3713799"/>
        <c:crosses val="autoZero"/>
        <c:crossBetween val="between"/>
        <c:majorUnit val="100"/>
        <c:min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[Anaesthetics Audit.xlsx]Age final!PivotTable1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'Age final'!$B$1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'Age final'!$A$2:$A$96</c:f>
              <c:strCache>
                <c:ptCount val="9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21</c:v>
                </c:pt>
                <c:pt idx="20">
                  <c:v>22</c:v>
                </c:pt>
                <c:pt idx="21">
                  <c:v>23</c:v>
                </c:pt>
                <c:pt idx="22">
                  <c:v>24</c:v>
                </c:pt>
                <c:pt idx="23">
                  <c:v>25</c:v>
                </c:pt>
                <c:pt idx="24">
                  <c:v>26</c:v>
                </c:pt>
                <c:pt idx="25">
                  <c:v>27</c:v>
                </c:pt>
                <c:pt idx="26">
                  <c:v>28</c:v>
                </c:pt>
                <c:pt idx="27">
                  <c:v>29</c:v>
                </c:pt>
                <c:pt idx="28">
                  <c:v>30</c:v>
                </c:pt>
                <c:pt idx="29">
                  <c:v>31</c:v>
                </c:pt>
                <c:pt idx="30">
                  <c:v>32</c:v>
                </c:pt>
                <c:pt idx="31">
                  <c:v>33</c:v>
                </c:pt>
                <c:pt idx="32">
                  <c:v>34</c:v>
                </c:pt>
                <c:pt idx="33">
                  <c:v>35</c:v>
                </c:pt>
                <c:pt idx="34">
                  <c:v>36</c:v>
                </c:pt>
                <c:pt idx="35">
                  <c:v>37</c:v>
                </c:pt>
                <c:pt idx="36">
                  <c:v>38</c:v>
                </c:pt>
                <c:pt idx="37">
                  <c:v>39</c:v>
                </c:pt>
                <c:pt idx="38">
                  <c:v>40</c:v>
                </c:pt>
                <c:pt idx="39">
                  <c:v>41</c:v>
                </c:pt>
                <c:pt idx="40">
                  <c:v>42</c:v>
                </c:pt>
                <c:pt idx="41">
                  <c:v>43</c:v>
                </c:pt>
                <c:pt idx="42">
                  <c:v>44</c:v>
                </c:pt>
                <c:pt idx="43">
                  <c:v>45</c:v>
                </c:pt>
                <c:pt idx="44">
                  <c:v>46</c:v>
                </c:pt>
                <c:pt idx="45">
                  <c:v>47</c:v>
                </c:pt>
                <c:pt idx="46">
                  <c:v>48</c:v>
                </c:pt>
                <c:pt idx="47">
                  <c:v>49</c:v>
                </c:pt>
                <c:pt idx="48">
                  <c:v>50</c:v>
                </c:pt>
                <c:pt idx="49">
                  <c:v>51</c:v>
                </c:pt>
                <c:pt idx="50">
                  <c:v>52</c:v>
                </c:pt>
                <c:pt idx="51">
                  <c:v>53</c:v>
                </c:pt>
                <c:pt idx="52">
                  <c:v>54</c:v>
                </c:pt>
                <c:pt idx="53">
                  <c:v>55</c:v>
                </c:pt>
                <c:pt idx="54">
                  <c:v>56</c:v>
                </c:pt>
                <c:pt idx="55">
                  <c:v>57</c:v>
                </c:pt>
                <c:pt idx="56">
                  <c:v>58</c:v>
                </c:pt>
                <c:pt idx="57">
                  <c:v>59</c:v>
                </c:pt>
                <c:pt idx="58">
                  <c:v>60</c:v>
                </c:pt>
                <c:pt idx="59">
                  <c:v>61</c:v>
                </c:pt>
                <c:pt idx="60">
                  <c:v>62</c:v>
                </c:pt>
                <c:pt idx="61">
                  <c:v>63</c:v>
                </c:pt>
                <c:pt idx="62">
                  <c:v>64</c:v>
                </c:pt>
                <c:pt idx="63">
                  <c:v>65</c:v>
                </c:pt>
                <c:pt idx="64">
                  <c:v>66</c:v>
                </c:pt>
                <c:pt idx="65">
                  <c:v>67</c:v>
                </c:pt>
                <c:pt idx="66">
                  <c:v>68</c:v>
                </c:pt>
                <c:pt idx="67">
                  <c:v>69</c:v>
                </c:pt>
                <c:pt idx="68">
                  <c:v>70</c:v>
                </c:pt>
                <c:pt idx="69">
                  <c:v>71</c:v>
                </c:pt>
                <c:pt idx="70">
                  <c:v>72</c:v>
                </c:pt>
                <c:pt idx="71">
                  <c:v>73</c:v>
                </c:pt>
                <c:pt idx="72">
                  <c:v>74</c:v>
                </c:pt>
                <c:pt idx="73">
                  <c:v>75</c:v>
                </c:pt>
                <c:pt idx="74">
                  <c:v>76</c:v>
                </c:pt>
                <c:pt idx="75">
                  <c:v>77</c:v>
                </c:pt>
                <c:pt idx="76">
                  <c:v>78</c:v>
                </c:pt>
                <c:pt idx="77">
                  <c:v>79</c:v>
                </c:pt>
                <c:pt idx="78">
                  <c:v>80</c:v>
                </c:pt>
                <c:pt idx="79">
                  <c:v>81</c:v>
                </c:pt>
                <c:pt idx="80">
                  <c:v>82</c:v>
                </c:pt>
                <c:pt idx="81">
                  <c:v>83</c:v>
                </c:pt>
                <c:pt idx="82">
                  <c:v>84</c:v>
                </c:pt>
                <c:pt idx="83">
                  <c:v>85</c:v>
                </c:pt>
                <c:pt idx="84">
                  <c:v>86</c:v>
                </c:pt>
                <c:pt idx="85">
                  <c:v>87</c:v>
                </c:pt>
                <c:pt idx="86">
                  <c:v>88</c:v>
                </c:pt>
                <c:pt idx="87">
                  <c:v>89</c:v>
                </c:pt>
                <c:pt idx="88">
                  <c:v>90</c:v>
                </c:pt>
                <c:pt idx="89">
                  <c:v>91</c:v>
                </c:pt>
                <c:pt idx="90">
                  <c:v>92</c:v>
                </c:pt>
                <c:pt idx="91">
                  <c:v>93</c:v>
                </c:pt>
                <c:pt idx="92">
                  <c:v>94</c:v>
                </c:pt>
                <c:pt idx="93">
                  <c:v>95</c:v>
                </c:pt>
              </c:strCache>
            </c:strRef>
          </c:cat>
          <c:val>
            <c:numRef>
              <c:f>'Age final'!$B$2:$B$96</c:f>
              <c:numCache>
                <c:formatCode>General</c:formatCode>
                <c:ptCount val="94"/>
                <c:pt idx="0">
                  <c:v>9</c:v>
                </c:pt>
                <c:pt idx="1">
                  <c:v>20</c:v>
                </c:pt>
                <c:pt idx="2">
                  <c:v>17</c:v>
                </c:pt>
                <c:pt idx="3">
                  <c:v>18</c:v>
                </c:pt>
                <c:pt idx="4">
                  <c:v>22</c:v>
                </c:pt>
                <c:pt idx="5">
                  <c:v>19</c:v>
                </c:pt>
                <c:pt idx="6">
                  <c:v>15</c:v>
                </c:pt>
                <c:pt idx="7">
                  <c:v>15</c:v>
                </c:pt>
                <c:pt idx="8">
                  <c:v>14</c:v>
                </c:pt>
                <c:pt idx="9">
                  <c:v>10</c:v>
                </c:pt>
                <c:pt idx="10">
                  <c:v>9</c:v>
                </c:pt>
                <c:pt idx="11">
                  <c:v>7</c:v>
                </c:pt>
                <c:pt idx="12">
                  <c:v>12</c:v>
                </c:pt>
                <c:pt idx="13">
                  <c:v>16</c:v>
                </c:pt>
                <c:pt idx="14">
                  <c:v>19</c:v>
                </c:pt>
                <c:pt idx="15">
                  <c:v>21</c:v>
                </c:pt>
                <c:pt idx="16">
                  <c:v>36</c:v>
                </c:pt>
                <c:pt idx="17">
                  <c:v>32</c:v>
                </c:pt>
                <c:pt idx="18">
                  <c:v>36</c:v>
                </c:pt>
                <c:pt idx="19">
                  <c:v>45</c:v>
                </c:pt>
                <c:pt idx="20">
                  <c:v>43</c:v>
                </c:pt>
                <c:pt idx="21">
                  <c:v>47</c:v>
                </c:pt>
                <c:pt idx="22">
                  <c:v>50</c:v>
                </c:pt>
                <c:pt idx="23">
                  <c:v>49</c:v>
                </c:pt>
                <c:pt idx="24">
                  <c:v>38</c:v>
                </c:pt>
                <c:pt idx="25">
                  <c:v>51</c:v>
                </c:pt>
                <c:pt idx="26">
                  <c:v>44</c:v>
                </c:pt>
                <c:pt idx="27">
                  <c:v>58</c:v>
                </c:pt>
                <c:pt idx="28">
                  <c:v>42</c:v>
                </c:pt>
                <c:pt idx="29">
                  <c:v>60</c:v>
                </c:pt>
                <c:pt idx="30">
                  <c:v>44</c:v>
                </c:pt>
                <c:pt idx="31">
                  <c:v>48</c:v>
                </c:pt>
                <c:pt idx="32">
                  <c:v>53</c:v>
                </c:pt>
                <c:pt idx="33">
                  <c:v>68</c:v>
                </c:pt>
                <c:pt idx="34">
                  <c:v>49</c:v>
                </c:pt>
                <c:pt idx="35">
                  <c:v>57</c:v>
                </c:pt>
                <c:pt idx="36">
                  <c:v>63</c:v>
                </c:pt>
                <c:pt idx="37">
                  <c:v>57</c:v>
                </c:pt>
                <c:pt idx="38">
                  <c:v>50</c:v>
                </c:pt>
                <c:pt idx="39">
                  <c:v>59</c:v>
                </c:pt>
                <c:pt idx="40">
                  <c:v>61</c:v>
                </c:pt>
                <c:pt idx="41">
                  <c:v>55</c:v>
                </c:pt>
                <c:pt idx="42">
                  <c:v>53</c:v>
                </c:pt>
                <c:pt idx="43">
                  <c:v>52</c:v>
                </c:pt>
                <c:pt idx="44">
                  <c:v>44</c:v>
                </c:pt>
                <c:pt idx="45">
                  <c:v>41</c:v>
                </c:pt>
                <c:pt idx="46">
                  <c:v>44</c:v>
                </c:pt>
                <c:pt idx="47">
                  <c:v>37</c:v>
                </c:pt>
                <c:pt idx="48">
                  <c:v>40</c:v>
                </c:pt>
                <c:pt idx="49">
                  <c:v>36</c:v>
                </c:pt>
                <c:pt idx="50">
                  <c:v>43</c:v>
                </c:pt>
                <c:pt idx="51">
                  <c:v>55</c:v>
                </c:pt>
                <c:pt idx="52">
                  <c:v>43</c:v>
                </c:pt>
                <c:pt idx="53">
                  <c:v>42</c:v>
                </c:pt>
                <c:pt idx="54">
                  <c:v>41</c:v>
                </c:pt>
                <c:pt idx="55">
                  <c:v>59</c:v>
                </c:pt>
                <c:pt idx="56">
                  <c:v>46</c:v>
                </c:pt>
                <c:pt idx="57">
                  <c:v>46</c:v>
                </c:pt>
                <c:pt idx="58">
                  <c:v>43</c:v>
                </c:pt>
                <c:pt idx="59">
                  <c:v>40</c:v>
                </c:pt>
                <c:pt idx="60">
                  <c:v>55</c:v>
                </c:pt>
                <c:pt idx="61">
                  <c:v>33</c:v>
                </c:pt>
                <c:pt idx="62">
                  <c:v>37</c:v>
                </c:pt>
                <c:pt idx="63">
                  <c:v>42</c:v>
                </c:pt>
                <c:pt idx="64">
                  <c:v>39</c:v>
                </c:pt>
                <c:pt idx="65">
                  <c:v>25</c:v>
                </c:pt>
                <c:pt idx="66">
                  <c:v>35</c:v>
                </c:pt>
                <c:pt idx="67">
                  <c:v>29</c:v>
                </c:pt>
                <c:pt idx="68">
                  <c:v>29</c:v>
                </c:pt>
                <c:pt idx="69">
                  <c:v>30</c:v>
                </c:pt>
                <c:pt idx="70">
                  <c:v>35</c:v>
                </c:pt>
                <c:pt idx="71">
                  <c:v>28</c:v>
                </c:pt>
                <c:pt idx="72">
                  <c:v>26</c:v>
                </c:pt>
                <c:pt idx="73">
                  <c:v>20</c:v>
                </c:pt>
                <c:pt idx="74">
                  <c:v>19</c:v>
                </c:pt>
                <c:pt idx="75">
                  <c:v>11</c:v>
                </c:pt>
                <c:pt idx="76">
                  <c:v>14</c:v>
                </c:pt>
                <c:pt idx="77">
                  <c:v>15</c:v>
                </c:pt>
                <c:pt idx="78">
                  <c:v>10</c:v>
                </c:pt>
                <c:pt idx="79">
                  <c:v>15</c:v>
                </c:pt>
                <c:pt idx="80">
                  <c:v>10</c:v>
                </c:pt>
                <c:pt idx="81">
                  <c:v>17</c:v>
                </c:pt>
                <c:pt idx="82">
                  <c:v>11</c:v>
                </c:pt>
                <c:pt idx="83">
                  <c:v>12</c:v>
                </c:pt>
                <c:pt idx="84">
                  <c:v>5</c:v>
                </c:pt>
                <c:pt idx="85">
                  <c:v>2</c:v>
                </c:pt>
                <c:pt idx="86">
                  <c:v>5</c:v>
                </c:pt>
                <c:pt idx="87">
                  <c:v>3</c:v>
                </c:pt>
                <c:pt idx="88">
                  <c:v>3</c:v>
                </c:pt>
                <c:pt idx="89">
                  <c:v>2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E-455D-8090-E55BFB540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12304392"/>
        <c:axId val="1812311048"/>
      </c:barChart>
      <c:catAx>
        <c:axId val="1812304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2311048"/>
        <c:crosses val="autoZero"/>
        <c:auto val="1"/>
        <c:lblAlgn val="ctr"/>
        <c:lblOffset val="100"/>
        <c:noMultiLvlLbl val="0"/>
      </c:catAx>
      <c:valAx>
        <c:axId val="1812311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2304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'FINAL results'!$B$10:$D$10</c:f>
              <c:strCache>
                <c:ptCount val="3"/>
                <c:pt idx="0">
                  <c:v>GENERAL</c:v>
                </c:pt>
                <c:pt idx="1">
                  <c:v>SEDATION</c:v>
                </c:pt>
                <c:pt idx="2">
                  <c:v>NEURAXIAL</c:v>
                </c:pt>
              </c:strCache>
            </c:strRef>
          </c:cat>
          <c:val>
            <c:numRef>
              <c:f>'FINAL results'!$B$11:$D$11</c:f>
              <c:numCache>
                <c:formatCode>General</c:formatCode>
                <c:ptCount val="3"/>
                <c:pt idx="0">
                  <c:v>21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54-43AF-A042-B1348BCA7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2755847"/>
        <c:axId val="662761991"/>
      </c:barChart>
      <c:catAx>
        <c:axId val="662755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2761991"/>
        <c:crosses val="autoZero"/>
        <c:auto val="1"/>
        <c:lblAlgn val="ctr"/>
        <c:lblOffset val="100"/>
        <c:noMultiLvlLbl val="0"/>
      </c:catAx>
      <c:valAx>
        <c:axId val="662761991"/>
        <c:scaling>
          <c:orientation val="minMax"/>
          <c:max val="22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275584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'FINAL results'!$M$10:$R$10</c:f>
              <c:strCache>
                <c:ptCount val="6"/>
                <c:pt idx="0">
                  <c:v>CARDIAC </c:v>
                </c:pt>
                <c:pt idx="1">
                  <c:v>RESPIRATORY</c:v>
                </c:pt>
                <c:pt idx="2">
                  <c:v>PAIN</c:v>
                </c:pt>
                <c:pt idx="3">
                  <c:v>ALTERED GCS</c:v>
                </c:pt>
                <c:pt idx="4">
                  <c:v>NV</c:v>
                </c:pt>
                <c:pt idx="5">
                  <c:v>OTHER</c:v>
                </c:pt>
              </c:strCache>
            </c:strRef>
          </c:cat>
          <c:val>
            <c:numRef>
              <c:f>'FINAL results'!$M$11:$R$11</c:f>
              <c:numCache>
                <c:formatCode>General</c:formatCode>
                <c:ptCount val="6"/>
                <c:pt idx="0">
                  <c:v>8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AF-4941-8B5C-841DA39B7D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0625671"/>
        <c:axId val="1360627719"/>
      </c:barChart>
      <c:catAx>
        <c:axId val="1360625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27719"/>
        <c:crosses val="autoZero"/>
        <c:auto val="1"/>
        <c:lblAlgn val="ctr"/>
        <c:lblOffset val="100"/>
        <c:noMultiLvlLbl val="0"/>
      </c:catAx>
      <c:valAx>
        <c:axId val="1360627719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256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C2F0D-3DD1-4198-BB01-9321996A819B}" type="datetimeFigureOut">
              <a:t>7/2/25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700F2-DC4F-4CDB-89B6-2EEB43B1ABD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9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663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735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89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53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76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55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62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AF2AD-351E-C3F9-21F9-D94F166D5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D7C71E-6572-C479-8C9A-D0968348A4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59997F-2600-7459-46C4-D8CDCB19A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0D88E-EC7F-9B96-1760-82200902F6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13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93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63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9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86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B752E-BD46-B964-FF2B-C1AEE9EA5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CA4978-A18E-9F8F-F517-7253CC24F3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9476E7-B8A8-306D-CDD9-6FB406DF2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56A80-1AF6-EFFF-D447-1B4F026252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94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F5F-51A8-9D79-97BD-FB86BA6CD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E9ACCC-CAC3-D272-F005-609864B7A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6BEFAA-9C7A-77D3-1461-23D1FFA89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3E88B-211E-303D-0DBB-40E6DC2F1A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20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7876E-4491-BE04-A2DE-8E31136EF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D67A22-BA35-3238-C778-ACEAED0C76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68F477-882D-DC0E-1F07-2BAB87665E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D3ADF-2A90-4D6C-E384-B92F6231E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0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60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02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F180A-4ECD-4323-B674-4D50635D2877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93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296" y="1943737"/>
            <a:ext cx="10506455" cy="2967208"/>
          </a:xfrm>
        </p:spPr>
        <p:txBody>
          <a:bodyPr>
            <a:normAutofit fontScale="90000"/>
          </a:bodyPr>
          <a:lstStyle/>
          <a:p>
            <a:pPr algn="l"/>
            <a:r>
              <a:rPr lang="en-US" sz="7400">
                <a:ea typeface="+mj-lt"/>
                <a:cs typeface="+mj-lt"/>
              </a:rPr>
              <a:t>Trends in </a:t>
            </a:r>
            <a:r>
              <a:rPr lang="en-US" sz="7400" err="1">
                <a:ea typeface="+mj-lt"/>
                <a:cs typeface="+mj-lt"/>
              </a:rPr>
              <a:t>Anaesthesia</a:t>
            </a:r>
            <a:r>
              <a:rPr lang="en-US" sz="7400">
                <a:ea typeface="+mj-lt"/>
                <a:cs typeface="+mj-lt"/>
              </a:rPr>
              <a:t> Use and Delays in Postoperative Recovery Discharge</a:t>
            </a:r>
            <a:endParaRPr lang="en-US"/>
          </a:p>
          <a:p>
            <a:pPr algn="l"/>
            <a:endParaRPr lang="en-US" sz="7400">
              <a:ea typeface="Calibri Light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algn="r"/>
            <a:r>
              <a:rPr lang="en-US" dirty="0"/>
              <a:t>Auburn Hospital</a:t>
            </a:r>
          </a:p>
          <a:p>
            <a:pPr algn="r"/>
            <a:r>
              <a:rPr lang="en-US" dirty="0"/>
              <a:t>Joanne Alexander CC SRMO</a:t>
            </a:r>
          </a:p>
          <a:p>
            <a:pPr algn="r"/>
            <a:r>
              <a:rPr lang="en-US" dirty="0"/>
              <a:t>Alpha Tung </a:t>
            </a:r>
            <a:r>
              <a:rPr lang="en-US" dirty="0" err="1"/>
              <a:t>HoD</a:t>
            </a:r>
            <a:r>
              <a:rPr lang="en-US"/>
              <a:t>, Anaes</a:t>
            </a:r>
          </a:p>
        </p:txBody>
      </p:sp>
    </p:spTree>
    <p:extLst>
      <p:ext uri="{BB962C8B-B14F-4D97-AF65-F5344CB8AC3E}">
        <p14:creationId xmlns:p14="http://schemas.microsoft.com/office/powerpoint/2010/main" val="1226953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>
            <a:extLst>
              <a:ext uri="{FF2B5EF4-FFF2-40B4-BE49-F238E27FC236}">
                <a16:creationId xmlns:a16="http://schemas.microsoft.com/office/drawing/2014/main" id="{0C8D7992-29B2-3F14-2BEA-92A5C55551EA}"/>
              </a:ext>
            </a:extLst>
          </p:cNvPr>
          <p:cNvSpPr txBox="1"/>
          <p:nvPr/>
        </p:nvSpPr>
        <p:spPr>
          <a:xfrm>
            <a:off x="307061" y="1712261"/>
            <a:ext cx="11575145" cy="3429887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latin typeface="Calibri Light"/>
              <a:ea typeface="Calibri Light"/>
              <a:cs typeface="Calibri Light"/>
            </a:endParaRP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>
                <a:latin typeface="Calibri Light"/>
                <a:ea typeface="Calibri Light"/>
                <a:cs typeface="Calibri Light"/>
              </a:rPr>
              <a:t>Is there room for more regional </a:t>
            </a:r>
            <a:r>
              <a:rPr lang="en-US" sz="2800" err="1">
                <a:latin typeface="Calibri Light"/>
                <a:ea typeface="Calibri Light"/>
                <a:cs typeface="Calibri Light"/>
              </a:rPr>
              <a:t>anaesthesia</a:t>
            </a:r>
            <a:r>
              <a:rPr lang="en-US" sz="2800">
                <a:latin typeface="Calibri Light"/>
                <a:ea typeface="Calibri Light"/>
                <a:cs typeface="Calibri Light"/>
              </a:rPr>
              <a:t>/regional + sedation? i.e. plastics 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05584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19CBAD6-1E97-5D92-342C-C351CB08A7B3}"/>
              </a:ext>
              <a:ext uri="{147F2762-F138-4A5C-976F-8EAC2B608ADB}">
                <a16:predDERef xmlns:a16="http://schemas.microsoft.com/office/drawing/2014/main" pred="{EEA1EF73-E679-4AED-2C27-54BEB1E0A14E}"/>
              </a:ext>
            </a:extLst>
          </p:cNvPr>
          <p:cNvGraphicFramePr>
            <a:graphicFrameLocks/>
          </p:cNvGraphicFramePr>
          <p:nvPr/>
        </p:nvGraphicFramePr>
        <p:xfrm>
          <a:off x="-634489" y="295364"/>
          <a:ext cx="12651176" cy="62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430000F9-EC49-BDF7-6012-0C5A2B6C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7" y="-83684"/>
            <a:ext cx="2305632" cy="9697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A10D14E-2436-148E-AC9A-7FF3D7817410}"/>
              </a:ext>
            </a:extLst>
          </p:cNvPr>
          <p:cNvSpPr txBox="1">
            <a:spLocks/>
          </p:cNvSpPr>
          <p:nvPr/>
        </p:nvSpPr>
        <p:spPr>
          <a:xfrm>
            <a:off x="2054704" y="6246075"/>
            <a:ext cx="8992678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>
                <a:ea typeface="Calibri Light"/>
                <a:cs typeface="Calibri Light"/>
              </a:rPr>
              <a:t>Graph 4: </a:t>
            </a:r>
            <a:r>
              <a:rPr lang="en-US" sz="2000">
                <a:ea typeface="Calibri Light"/>
                <a:cs typeface="Calibri Light"/>
              </a:rPr>
              <a:t>Pie graph demonstrating the distribution of </a:t>
            </a:r>
            <a:r>
              <a:rPr lang="en-US" sz="2000" err="1">
                <a:ea typeface="Calibri Light"/>
                <a:cs typeface="Calibri Light"/>
              </a:rPr>
              <a:t>Anaesthesia</a:t>
            </a:r>
            <a:r>
              <a:rPr lang="en-US" sz="2000">
                <a:ea typeface="Calibri Light"/>
                <a:cs typeface="Calibri Light"/>
              </a:rPr>
              <a:t> types among plastics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AD8347-C245-076F-3220-B080C2940862}"/>
              </a:ext>
            </a:extLst>
          </p:cNvPr>
          <p:cNvSpPr/>
          <p:nvPr/>
        </p:nvSpPr>
        <p:spPr>
          <a:xfrm>
            <a:off x="9215887" y="4011283"/>
            <a:ext cx="1293962" cy="833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89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E8B39-75F7-1761-DEF4-07DA5F12F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5439DD9-A7FE-19A9-E530-5A9C8B9AF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6" y="711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0D5EB1-4030-DFD4-28BB-23DA6102E253}"/>
              </a:ext>
            </a:extLst>
          </p:cNvPr>
          <p:cNvSpPr txBox="1">
            <a:spLocks/>
          </p:cNvSpPr>
          <p:nvPr/>
        </p:nvSpPr>
        <p:spPr>
          <a:xfrm>
            <a:off x="177213" y="6103214"/>
            <a:ext cx="5465458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>
                <a:ea typeface="Calibri Light"/>
                <a:cs typeface="Calibri Light"/>
              </a:rPr>
              <a:t>Graph 5: Pie graph showing the percentage of elective vs emergency cases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7B30395-4075-70C4-8750-81D23A6B7976}"/>
              </a:ext>
              <a:ext uri="{147F2762-F138-4A5C-976F-8EAC2B608ADB}">
                <a16:predDERef xmlns:a16="http://schemas.microsoft.com/office/drawing/2014/main" pred="{8B8F55D4-7EE6-8345-9378-0971A40C0452}"/>
              </a:ext>
            </a:extLst>
          </p:cNvPr>
          <p:cNvGraphicFramePr>
            <a:graphicFrameLocks/>
          </p:cNvGraphicFramePr>
          <p:nvPr/>
        </p:nvGraphicFramePr>
        <p:xfrm>
          <a:off x="-1271954" y="1400292"/>
          <a:ext cx="7542333" cy="4565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8870C22-426C-C794-57FE-0F3C1B35F93F}"/>
              </a:ext>
            </a:extLst>
          </p:cNvPr>
          <p:cNvGraphicFramePr>
            <a:graphicFrameLocks noGrp="1"/>
          </p:cNvGraphicFramePr>
          <p:nvPr/>
        </p:nvGraphicFramePr>
        <p:xfrm>
          <a:off x="6267569" y="2927685"/>
          <a:ext cx="5003376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1688">
                  <a:extLst>
                    <a:ext uri="{9D8B030D-6E8A-4147-A177-3AD203B41FA5}">
                      <a16:colId xmlns:a16="http://schemas.microsoft.com/office/drawing/2014/main" val="362354786"/>
                    </a:ext>
                  </a:extLst>
                </a:gridCol>
                <a:gridCol w="2501688">
                  <a:extLst>
                    <a:ext uri="{9D8B030D-6E8A-4147-A177-3AD203B41FA5}">
                      <a16:colId xmlns:a16="http://schemas.microsoft.com/office/drawing/2014/main" val="2039704147"/>
                    </a:ext>
                  </a:extLst>
                </a:gridCol>
              </a:tblGrid>
              <a:tr h="25646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/>
                          </a:solidFill>
                        </a:rPr>
                        <a:t>FEMALE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941238"/>
                  </a:ext>
                </a:extLst>
              </a:tr>
              <a:tr h="2812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1" i="0" u="none" strike="noStrike" noProof="0">
                          <a:solidFill>
                            <a:srgbClr val="242424"/>
                          </a:solidFill>
                          <a:latin typeface="Aptos Narrow"/>
                        </a:rPr>
                        <a:t>1479</a:t>
                      </a:r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1" i="0" u="none" strike="noStrike" noProof="0">
                          <a:solidFill>
                            <a:srgbClr val="242424"/>
                          </a:solidFill>
                          <a:latin typeface="Aptos Narrow"/>
                        </a:rPr>
                        <a:t>1485</a:t>
                      </a:r>
                      <a:endParaRPr lang="en-US" sz="20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16205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78BF4AF8-247C-E618-296C-07FC240F5E41}"/>
              </a:ext>
            </a:extLst>
          </p:cNvPr>
          <p:cNvSpPr txBox="1">
            <a:spLocks/>
          </p:cNvSpPr>
          <p:nvPr/>
        </p:nvSpPr>
        <p:spPr>
          <a:xfrm>
            <a:off x="6264479" y="4245182"/>
            <a:ext cx="5579341" cy="4628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>
                <a:ea typeface="Calibri Light"/>
                <a:cs typeface="Calibri Light"/>
              </a:rPr>
              <a:t>Table 1: Table showing the number of males versus females </a:t>
            </a:r>
          </a:p>
        </p:txBody>
      </p:sp>
    </p:spTree>
    <p:extLst>
      <p:ext uri="{BB962C8B-B14F-4D97-AF65-F5344CB8AC3E}">
        <p14:creationId xmlns:p14="http://schemas.microsoft.com/office/powerpoint/2010/main" val="4270754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BF0CF-09CF-13D6-20BA-2FB9F51AA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237FA78-C9D5-3514-4D7D-75DF9751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25" y="-235718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829A841-4D8A-D833-E00D-74C61722A4D8}"/>
              </a:ext>
              <a:ext uri="{147F2762-F138-4A5C-976F-8EAC2B608ADB}">
                <a16:predDERef xmlns:a16="http://schemas.microsoft.com/office/drawing/2014/main" pred="{12A0E6B5-5698-4D83-891A-4BBE5E3E6072}"/>
              </a:ext>
            </a:extLst>
          </p:cNvPr>
          <p:cNvGraphicFramePr>
            <a:graphicFrameLocks/>
          </p:cNvGraphicFramePr>
          <p:nvPr/>
        </p:nvGraphicFramePr>
        <p:xfrm>
          <a:off x="2380441" y="820299"/>
          <a:ext cx="9206283" cy="5479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C9E0894C-A900-F728-7818-8ABB3AAC47BA}"/>
              </a:ext>
            </a:extLst>
          </p:cNvPr>
          <p:cNvSpPr txBox="1">
            <a:spLocks/>
          </p:cNvSpPr>
          <p:nvPr/>
        </p:nvSpPr>
        <p:spPr>
          <a:xfrm>
            <a:off x="3396224" y="6118448"/>
            <a:ext cx="7387807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>
                <a:ea typeface="Calibri Light"/>
                <a:cs typeface="Calibri Light"/>
              </a:rPr>
              <a:t>Graph 6: Bar graph showing the ASA classification distribution of the patient population</a:t>
            </a:r>
            <a:r>
              <a:rPr lang="en-US" sz="4000">
                <a:ea typeface="+mj-lt"/>
                <a:cs typeface="+mj-lt"/>
              </a:rPr>
              <a:t> </a:t>
            </a:r>
            <a:endParaRPr lang="en-US" sz="4000">
              <a:ea typeface="Calibri Light"/>
              <a:cs typeface="Calibri Ligh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8C33F9E-67C5-47ED-0623-016B10D66C70}"/>
              </a:ext>
            </a:extLst>
          </p:cNvPr>
          <p:cNvSpPr txBox="1">
            <a:spLocks/>
          </p:cNvSpPr>
          <p:nvPr/>
        </p:nvSpPr>
        <p:spPr>
          <a:xfrm>
            <a:off x="5275127" y="6379545"/>
            <a:ext cx="2356520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 i="1">
                <a:ea typeface="Calibri Light"/>
                <a:cs typeface="Calibri Light"/>
              </a:rPr>
              <a:t>Note: </a:t>
            </a:r>
            <a:r>
              <a:rPr lang="en-US" sz="1900" i="1">
                <a:ea typeface="+mj-lt"/>
                <a:cs typeface="+mj-lt"/>
              </a:rPr>
              <a:t> 8.6% data missing</a:t>
            </a:r>
            <a:r>
              <a:rPr lang="en-US" sz="1900">
                <a:ea typeface="+mj-lt"/>
                <a:cs typeface="+mj-lt"/>
              </a:rPr>
              <a:t> </a:t>
            </a:r>
            <a:r>
              <a:rPr lang="en-US" sz="4000">
                <a:ea typeface="+mj-lt"/>
                <a:cs typeface="+mj-lt"/>
              </a:rPr>
              <a:t> </a:t>
            </a:r>
            <a:endParaRPr lang="en-US" sz="400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4350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2A0E6B5-5698-4D83-891A-4BBE5E3E6072}"/>
              </a:ext>
              <a:ext uri="{147F2762-F138-4A5C-976F-8EAC2B608ADB}">
                <a16:predDERef xmlns:a16="http://schemas.microsoft.com/office/drawing/2014/main" pred="{7AF0616E-70D5-96D0-14A9-A90B793694C2}"/>
              </a:ext>
            </a:extLst>
          </p:cNvPr>
          <p:cNvGraphicFramePr>
            <a:graphicFrameLocks/>
          </p:cNvGraphicFramePr>
          <p:nvPr/>
        </p:nvGraphicFramePr>
        <p:xfrm>
          <a:off x="763892" y="798478"/>
          <a:ext cx="10666783" cy="5258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233A34F-6534-89D9-51B9-BFBB605EFD25}"/>
              </a:ext>
            </a:extLst>
          </p:cNvPr>
          <p:cNvSpPr txBox="1">
            <a:spLocks/>
          </p:cNvSpPr>
          <p:nvPr/>
        </p:nvSpPr>
        <p:spPr>
          <a:xfrm>
            <a:off x="2621732" y="6143432"/>
            <a:ext cx="7387807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>
                <a:ea typeface="Calibri Light"/>
                <a:cs typeface="Calibri Light"/>
              </a:rPr>
              <a:t>Graph 7: Bar graph showing the age distribution of the patient population</a:t>
            </a:r>
            <a:r>
              <a:rPr lang="en-US" sz="4000">
                <a:ea typeface="+mj-lt"/>
                <a:cs typeface="+mj-lt"/>
              </a:rPr>
              <a:t> </a:t>
            </a:r>
            <a:endParaRPr lang="en-US" sz="4000">
              <a:ea typeface="Calibri Light"/>
              <a:cs typeface="Calibri Light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89E114ED-7941-327D-F025-F5DA9246472A}"/>
              </a:ext>
            </a:extLst>
          </p:cNvPr>
          <p:cNvSpPr/>
          <p:nvPr/>
        </p:nvSpPr>
        <p:spPr>
          <a:xfrm rot="5400000">
            <a:off x="4584492" y="331032"/>
            <a:ext cx="462196" cy="2310983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17DF7E05-7D9C-2689-D2C4-AA2B6F8F4358}"/>
              </a:ext>
            </a:extLst>
          </p:cNvPr>
          <p:cNvSpPr/>
          <p:nvPr/>
        </p:nvSpPr>
        <p:spPr>
          <a:xfrm rot="5400000">
            <a:off x="6926704" y="1305391"/>
            <a:ext cx="462196" cy="128665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4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A86415-516A-B0AC-9A42-A7EE0A472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914F4-C98E-B9CD-0142-853058B48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US" sz="7400"/>
              <a:t>Recovery Delays</a:t>
            </a:r>
            <a:endParaRPr lang="en-US" sz="740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13030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A63BA-2239-FAB2-52EB-0AE9F44CA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12B6E7-4E80-2B15-0408-B38494407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51" y="188601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Recovery Delays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54FE16-97C7-F850-D254-E8A843ABC56E}"/>
              </a:ext>
            </a:extLst>
          </p:cNvPr>
          <p:cNvSpPr txBox="1"/>
          <p:nvPr/>
        </p:nvSpPr>
        <p:spPr>
          <a:xfrm>
            <a:off x="756539" y="3311249"/>
            <a:ext cx="681442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Calibri Light"/>
                <a:ea typeface="Calibri Light"/>
                <a:cs typeface="Calibri Light"/>
              </a:rPr>
              <a:t>N = 87 patients with DELAYED RECOVERY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2B5528-B8CB-1ED0-4389-3DD31F6CF84F}"/>
              </a:ext>
            </a:extLst>
          </p:cNvPr>
          <p:cNvSpPr txBox="1"/>
          <p:nvPr/>
        </p:nvSpPr>
        <p:spPr>
          <a:xfrm>
            <a:off x="757826" y="3941355"/>
            <a:ext cx="476824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Calibri Light"/>
                <a:ea typeface="Calibri Light"/>
                <a:cs typeface="Calibri Light"/>
              </a:rPr>
              <a:t>Percentage of delays: 87/2964 </a:t>
            </a:r>
            <a:endParaRPr lang="en-US"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065E4CF-B56D-EE58-6B53-ABEF30012FCD}"/>
              </a:ext>
            </a:extLst>
          </p:cNvPr>
          <p:cNvCxnSpPr/>
          <p:nvPr/>
        </p:nvCxnSpPr>
        <p:spPr>
          <a:xfrm flipV="1">
            <a:off x="5014787" y="4156371"/>
            <a:ext cx="74112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F016C5C-B147-B9FF-18EC-B8D32EB0F521}"/>
              </a:ext>
            </a:extLst>
          </p:cNvPr>
          <p:cNvSpPr txBox="1"/>
          <p:nvPr/>
        </p:nvSpPr>
        <p:spPr>
          <a:xfrm>
            <a:off x="5803925" y="3932993"/>
            <a:ext cx="405843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 Light"/>
                <a:ea typeface="Calibri Light"/>
                <a:cs typeface="Calibri Light"/>
              </a:rPr>
              <a:t>2.9%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8FECE4-E2F2-F027-EA61-153C5DE6DCA3}"/>
              </a:ext>
            </a:extLst>
          </p:cNvPr>
          <p:cNvSpPr txBox="1"/>
          <p:nvPr/>
        </p:nvSpPr>
        <p:spPr>
          <a:xfrm>
            <a:off x="779986" y="4474321"/>
            <a:ext cx="797281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latin typeface="Calibri Light"/>
                <a:ea typeface="Calibri Light"/>
                <a:cs typeface="Calibri Light"/>
              </a:rPr>
              <a:t>25 needing MO review </a:t>
            </a:r>
            <a:r>
              <a:rPr lang="en-US" sz="1600">
                <a:latin typeface="Calibri Light"/>
                <a:ea typeface="Calibri Light"/>
                <a:cs typeface="Calibri Light"/>
              </a:rPr>
              <a:t>(others waiting for beds/external factors)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85CF1A-984B-3F10-5DBA-F7D08B3557C1}"/>
              </a:ext>
            </a:extLst>
          </p:cNvPr>
          <p:cNvSpPr txBox="1"/>
          <p:nvPr/>
        </p:nvSpPr>
        <p:spPr>
          <a:xfrm>
            <a:off x="779985" y="1635228"/>
            <a:ext cx="673822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Calibri Light"/>
                <a:ea typeface="Calibri Light"/>
                <a:cs typeface="Calibri Light"/>
              </a:rPr>
              <a:t>= Patients who spent &gt; 2 hours in recovery 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A4DB7E-5CEB-2D2B-F971-8D8143202363}"/>
              </a:ext>
            </a:extLst>
          </p:cNvPr>
          <p:cNvSpPr txBox="1"/>
          <p:nvPr/>
        </p:nvSpPr>
        <p:spPr>
          <a:xfrm>
            <a:off x="779984" y="2256170"/>
            <a:ext cx="681442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Calibri Light"/>
                <a:ea typeface="Calibri Light"/>
                <a:cs typeface="Calibri Light"/>
              </a:rPr>
              <a:t>Time period: 1 Aug - 31 Nov</a:t>
            </a:r>
            <a:endParaRPr lang="en-US">
              <a:latin typeface="Calibri" panose="020F0502020204030204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A84284-5D6A-822F-9A1D-B68FC93EA03A}"/>
              </a:ext>
            </a:extLst>
          </p:cNvPr>
          <p:cNvSpPr/>
          <p:nvPr/>
        </p:nvSpPr>
        <p:spPr>
          <a:xfrm>
            <a:off x="944041" y="4428129"/>
            <a:ext cx="3066583" cy="55322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0ED30-03D4-1F90-FDAD-E2C428694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C7A6234-A014-5008-1B8C-E75107D9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9" y="-168201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ea typeface="Calibri Light"/>
                <a:cs typeface="Calibri Light"/>
              </a:rPr>
              <a:t>Results</a:t>
            </a:r>
            <a:endParaRPr lang="en-US" sz="48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58BBE66-54E9-CBE4-022A-AE8310657C8B}"/>
              </a:ext>
            </a:extLst>
          </p:cNvPr>
          <p:cNvSpPr txBox="1">
            <a:spLocks/>
          </p:cNvSpPr>
          <p:nvPr/>
        </p:nvSpPr>
        <p:spPr>
          <a:xfrm>
            <a:off x="3283012" y="6199996"/>
            <a:ext cx="6322815" cy="6569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ea typeface="Calibri Light"/>
                <a:cs typeface="Calibri Light"/>
              </a:rPr>
              <a:t>Graph 8: Bar graph showing the type of </a:t>
            </a:r>
            <a:r>
              <a:rPr lang="en-US" sz="1600" err="1">
                <a:ea typeface="Calibri Light"/>
                <a:cs typeface="Calibri Light"/>
              </a:rPr>
              <a:t>Anaesthesia</a:t>
            </a:r>
            <a:r>
              <a:rPr lang="en-US" sz="1600">
                <a:ea typeface="Calibri Light"/>
                <a:cs typeface="Calibri Light"/>
              </a:rPr>
              <a:t> used within the cohort of patients who required MO review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703FF63-DF60-8C0C-FFB5-6AE754AE4AF3}"/>
              </a:ext>
            </a:extLst>
          </p:cNvPr>
          <p:cNvGraphicFramePr>
            <a:graphicFrameLocks/>
          </p:cNvGraphicFramePr>
          <p:nvPr/>
        </p:nvGraphicFramePr>
        <p:xfrm>
          <a:off x="2528976" y="858572"/>
          <a:ext cx="7556211" cy="5521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EA6085F-C57D-FAF7-7E69-31B4DD6EB77D}"/>
              </a:ext>
            </a:extLst>
          </p:cNvPr>
          <p:cNvSpPr txBox="1"/>
          <p:nvPr/>
        </p:nvSpPr>
        <p:spPr>
          <a:xfrm>
            <a:off x="3856892" y="879231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84%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87ADB9-D3AC-0FC0-A72A-F2AC27F3892E}"/>
              </a:ext>
            </a:extLst>
          </p:cNvPr>
          <p:cNvSpPr txBox="1"/>
          <p:nvPr/>
        </p:nvSpPr>
        <p:spPr>
          <a:xfrm>
            <a:off x="6213230" y="5111261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8%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2B3F44-F465-8B47-9675-4FD0AAFA42BC}"/>
              </a:ext>
            </a:extLst>
          </p:cNvPr>
          <p:cNvSpPr txBox="1"/>
          <p:nvPr/>
        </p:nvSpPr>
        <p:spPr>
          <a:xfrm>
            <a:off x="8510952" y="5111260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8%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492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32ADF-E481-2A63-83EB-A7A742E8C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3B91157-20FC-5365-9584-5F0B80FB3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82" y="-79745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F69D1FD-5E86-FC2F-70C7-C1A0517E76E2}"/>
              </a:ext>
            </a:extLst>
          </p:cNvPr>
          <p:cNvSpPr txBox="1">
            <a:spLocks/>
          </p:cNvSpPr>
          <p:nvPr/>
        </p:nvSpPr>
        <p:spPr>
          <a:xfrm>
            <a:off x="4049267" y="6266937"/>
            <a:ext cx="4753345" cy="5104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ea typeface="Calibri Light"/>
                <a:cs typeface="Calibri Light"/>
              </a:rPr>
              <a:t>Graph 9:  Bar graph showing the complications within  the cohort of patients who required MO review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94BB9C1-996D-874D-698F-88F11248C42C}"/>
              </a:ext>
              <a:ext uri="{147F2762-F138-4A5C-976F-8EAC2B608ADB}">
                <a16:predDERef xmlns:a16="http://schemas.microsoft.com/office/drawing/2014/main" pred="{8703FF63-DF60-8C0C-FFB5-6AE754AE4AF3}"/>
              </a:ext>
            </a:extLst>
          </p:cNvPr>
          <p:cNvGraphicFramePr>
            <a:graphicFrameLocks/>
          </p:cNvGraphicFramePr>
          <p:nvPr/>
        </p:nvGraphicFramePr>
        <p:xfrm>
          <a:off x="3009167" y="1578952"/>
          <a:ext cx="7080737" cy="4583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7C28E98-14F1-3973-A054-EFD1FA0A9169}"/>
              </a:ext>
            </a:extLst>
          </p:cNvPr>
          <p:cNvSpPr txBox="1"/>
          <p:nvPr/>
        </p:nvSpPr>
        <p:spPr>
          <a:xfrm>
            <a:off x="3704492" y="1424354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32%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FA00EC-5142-E27E-7F8C-793D60E01B01}"/>
              </a:ext>
            </a:extLst>
          </p:cNvPr>
          <p:cNvSpPr txBox="1"/>
          <p:nvPr/>
        </p:nvSpPr>
        <p:spPr>
          <a:xfrm>
            <a:off x="4800600" y="3048000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16%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1638F7-F900-A4A7-1197-C19728943222}"/>
              </a:ext>
            </a:extLst>
          </p:cNvPr>
          <p:cNvSpPr txBox="1"/>
          <p:nvPr/>
        </p:nvSpPr>
        <p:spPr>
          <a:xfrm>
            <a:off x="5879122" y="3428999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12%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5B0217-8846-C0BB-C6DD-09CBA7AEC759}"/>
              </a:ext>
            </a:extLst>
          </p:cNvPr>
          <p:cNvSpPr txBox="1"/>
          <p:nvPr/>
        </p:nvSpPr>
        <p:spPr>
          <a:xfrm>
            <a:off x="6992813" y="3809998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8%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FE00DC-4C87-57C9-B8B0-9E9F8E6582E5}"/>
              </a:ext>
            </a:extLst>
          </p:cNvPr>
          <p:cNvSpPr txBox="1"/>
          <p:nvPr/>
        </p:nvSpPr>
        <p:spPr>
          <a:xfrm>
            <a:off x="8083059" y="3833444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8%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91E638-1A53-5033-282C-E5A0F91448D7}"/>
              </a:ext>
            </a:extLst>
          </p:cNvPr>
          <p:cNvSpPr txBox="1"/>
          <p:nvPr/>
        </p:nvSpPr>
        <p:spPr>
          <a:xfrm>
            <a:off x="9167445" y="2233245"/>
            <a:ext cx="668216" cy="3810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24%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518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398E9E4-FF37-F92D-D8CF-329748178153}"/>
              </a:ext>
              <a:ext uri="{147F2762-F138-4A5C-976F-8EAC2B608ADB}">
                <a16:predDERef xmlns:a16="http://schemas.microsoft.com/office/drawing/2014/main" pred="{F94BB9C1-996D-874D-698F-88F11248C42C}"/>
              </a:ext>
            </a:extLst>
          </p:cNvPr>
          <p:cNvGraphicFramePr>
            <a:graphicFrameLocks/>
          </p:cNvGraphicFramePr>
          <p:nvPr/>
        </p:nvGraphicFramePr>
        <p:xfrm>
          <a:off x="1224329" y="327148"/>
          <a:ext cx="9900137" cy="6208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9FA1DBA-AC15-2E67-F444-7F2540767FCD}"/>
              </a:ext>
            </a:extLst>
          </p:cNvPr>
          <p:cNvSpPr txBox="1">
            <a:spLocks/>
          </p:cNvSpPr>
          <p:nvPr/>
        </p:nvSpPr>
        <p:spPr>
          <a:xfrm>
            <a:off x="2220949" y="6315274"/>
            <a:ext cx="7981043" cy="5104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ea typeface="Calibri Light"/>
                <a:cs typeface="Calibri Light"/>
              </a:rPr>
              <a:t>Graph 10: Pie graph demonstrating percentage of delays with each specialty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80376F4-6179-70E0-E32B-65ED5A054062}"/>
              </a:ext>
            </a:extLst>
          </p:cNvPr>
          <p:cNvCxnSpPr>
            <a:cxnSpLocks/>
          </p:cNvCxnSpPr>
          <p:nvPr/>
        </p:nvCxnSpPr>
        <p:spPr>
          <a:xfrm flipH="1">
            <a:off x="3183327" y="1919765"/>
            <a:ext cx="363313" cy="21818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E70CE7C-9BB9-2748-AD0A-DDAFDA9EFC70}"/>
              </a:ext>
            </a:extLst>
          </p:cNvPr>
          <p:cNvCxnSpPr>
            <a:cxnSpLocks/>
          </p:cNvCxnSpPr>
          <p:nvPr/>
        </p:nvCxnSpPr>
        <p:spPr>
          <a:xfrm>
            <a:off x="3563313" y="1925235"/>
            <a:ext cx="494909" cy="913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FFE439-E186-F6E0-F4A1-E2082FD5A5E0}"/>
              </a:ext>
            </a:extLst>
          </p:cNvPr>
          <p:cNvCxnSpPr/>
          <p:nvPr/>
        </p:nvCxnSpPr>
        <p:spPr>
          <a:xfrm>
            <a:off x="8432033" y="1468347"/>
            <a:ext cx="385436" cy="33428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24D03C-3B57-35FC-97DC-C113FC5F8AEF}"/>
              </a:ext>
            </a:extLst>
          </p:cNvPr>
          <p:cNvCxnSpPr/>
          <p:nvPr/>
        </p:nvCxnSpPr>
        <p:spPr>
          <a:xfrm>
            <a:off x="7940517" y="1467956"/>
            <a:ext cx="494909" cy="913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7015AC6-82B6-31DA-5B3E-99C01C5DB81F}"/>
              </a:ext>
            </a:extLst>
          </p:cNvPr>
          <p:cNvCxnSpPr>
            <a:cxnSpLocks/>
          </p:cNvCxnSpPr>
          <p:nvPr/>
        </p:nvCxnSpPr>
        <p:spPr>
          <a:xfrm>
            <a:off x="8932109" y="4070387"/>
            <a:ext cx="364560" cy="10464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3C2D5B8-0543-BFDD-5483-03A49EE6604B}"/>
              </a:ext>
            </a:extLst>
          </p:cNvPr>
          <p:cNvCxnSpPr>
            <a:cxnSpLocks/>
          </p:cNvCxnSpPr>
          <p:nvPr/>
        </p:nvCxnSpPr>
        <p:spPr>
          <a:xfrm>
            <a:off x="8440593" y="4069996"/>
            <a:ext cx="494909" cy="913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7024EDD-3213-5708-0F04-F2D9C5EA6C91}"/>
              </a:ext>
            </a:extLst>
          </p:cNvPr>
          <p:cNvCxnSpPr>
            <a:cxnSpLocks/>
          </p:cNvCxnSpPr>
          <p:nvPr/>
        </p:nvCxnSpPr>
        <p:spPr>
          <a:xfrm flipH="1" flipV="1">
            <a:off x="3842226" y="710059"/>
            <a:ext cx="323810" cy="1579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EA55931-F7E5-F811-26D2-4F297EEF1FE6}"/>
              </a:ext>
            </a:extLst>
          </p:cNvPr>
          <p:cNvCxnSpPr>
            <a:cxnSpLocks/>
          </p:cNvCxnSpPr>
          <p:nvPr/>
        </p:nvCxnSpPr>
        <p:spPr>
          <a:xfrm>
            <a:off x="4162312" y="868791"/>
            <a:ext cx="505347" cy="10529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7422405-38F6-BF13-C0AB-7334F927336D}"/>
              </a:ext>
            </a:extLst>
          </p:cNvPr>
          <p:cNvCxnSpPr>
            <a:cxnSpLocks/>
          </p:cNvCxnSpPr>
          <p:nvPr/>
        </p:nvCxnSpPr>
        <p:spPr>
          <a:xfrm flipH="1">
            <a:off x="2855079" y="4076809"/>
            <a:ext cx="334008" cy="13612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8528B5A-22FA-9693-04CB-D451AF3B0317}"/>
              </a:ext>
            </a:extLst>
          </p:cNvPr>
          <p:cNvCxnSpPr>
            <a:cxnSpLocks/>
          </p:cNvCxnSpPr>
          <p:nvPr/>
        </p:nvCxnSpPr>
        <p:spPr>
          <a:xfrm>
            <a:off x="3170589" y="4076419"/>
            <a:ext cx="494909" cy="913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3E65590-9FFB-BDE3-1E52-BADAA03F6F1A}"/>
              </a:ext>
            </a:extLst>
          </p:cNvPr>
          <p:cNvCxnSpPr>
            <a:cxnSpLocks/>
          </p:cNvCxnSpPr>
          <p:nvPr/>
        </p:nvCxnSpPr>
        <p:spPr>
          <a:xfrm flipV="1">
            <a:off x="5977249" y="182519"/>
            <a:ext cx="338545" cy="32211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B71AA53-4CB3-CED7-824C-EE756C2E3CE4}"/>
              </a:ext>
            </a:extLst>
          </p:cNvPr>
          <p:cNvCxnSpPr>
            <a:cxnSpLocks/>
          </p:cNvCxnSpPr>
          <p:nvPr/>
        </p:nvCxnSpPr>
        <p:spPr>
          <a:xfrm flipH="1" flipV="1">
            <a:off x="4686287" y="446289"/>
            <a:ext cx="323810" cy="1579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61E798B-FE97-6383-EA5B-02FAE67CD95B}"/>
              </a:ext>
            </a:extLst>
          </p:cNvPr>
          <p:cNvCxnSpPr>
            <a:cxnSpLocks/>
          </p:cNvCxnSpPr>
          <p:nvPr/>
        </p:nvCxnSpPr>
        <p:spPr>
          <a:xfrm>
            <a:off x="5018096" y="610883"/>
            <a:ext cx="317778" cy="58405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FC203AB1-8A95-0C19-925C-C086F60C3E96}"/>
              </a:ext>
            </a:extLst>
          </p:cNvPr>
          <p:cNvSpPr txBox="1"/>
          <p:nvPr/>
        </p:nvSpPr>
        <p:spPr>
          <a:xfrm>
            <a:off x="8798169" y="1735015"/>
            <a:ext cx="103163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N=6 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D81E74-088C-24F6-DFDE-7B88915FDEF6}"/>
              </a:ext>
            </a:extLst>
          </p:cNvPr>
          <p:cNvSpPr txBox="1"/>
          <p:nvPr/>
        </p:nvSpPr>
        <p:spPr>
          <a:xfrm>
            <a:off x="9313984" y="4026876"/>
            <a:ext cx="194603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N=6 </a:t>
            </a:r>
            <a:r>
              <a:rPr lang="en-US" sz="1600" b="1" err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Gynaecology</a:t>
            </a:r>
            <a:endParaRPr lang="en-US" sz="1600" b="1">
              <a:solidFill>
                <a:schemeClr val="tx1">
                  <a:lumMod val="65000"/>
                  <a:lumOff val="35000"/>
                </a:schemeClr>
              </a:solidFill>
              <a:latin typeface="Aptos Narrow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CA10E03-58CA-CE0E-BA99-2DBA553D9DCF}"/>
              </a:ext>
            </a:extLst>
          </p:cNvPr>
          <p:cNvSpPr txBox="1"/>
          <p:nvPr/>
        </p:nvSpPr>
        <p:spPr>
          <a:xfrm>
            <a:off x="3809998" y="5650521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N=4 Gen Surg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0485A90-C38F-0A35-150C-121116522D39}"/>
              </a:ext>
            </a:extLst>
          </p:cNvPr>
          <p:cNvSpPr txBox="1"/>
          <p:nvPr/>
        </p:nvSpPr>
        <p:spPr>
          <a:xfrm>
            <a:off x="2063260" y="4202722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N=3 Plastics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59D0647-62A4-B043-4BCA-C897B06F4C83}"/>
              </a:ext>
            </a:extLst>
          </p:cNvPr>
          <p:cNvSpPr txBox="1"/>
          <p:nvPr/>
        </p:nvSpPr>
        <p:spPr>
          <a:xfrm>
            <a:off x="2116013" y="2162906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N=3 Obstetrics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8D0A9BC-CC56-90AC-CAC1-A100373F14DC}"/>
              </a:ext>
            </a:extLst>
          </p:cNvPr>
          <p:cNvSpPr txBox="1"/>
          <p:nvPr/>
        </p:nvSpPr>
        <p:spPr>
          <a:xfrm>
            <a:off x="2579073" y="521675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N=1 Vascular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904247E-B9D5-A5D7-E4FB-DC4F7F237E92}"/>
              </a:ext>
            </a:extLst>
          </p:cNvPr>
          <p:cNvSpPr txBox="1"/>
          <p:nvPr/>
        </p:nvSpPr>
        <p:spPr>
          <a:xfrm>
            <a:off x="3745519" y="152397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N=1 Gastro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151EEB7-D653-811A-25FA-CAE8D323B668}"/>
              </a:ext>
            </a:extLst>
          </p:cNvPr>
          <p:cNvSpPr txBox="1"/>
          <p:nvPr/>
        </p:nvSpPr>
        <p:spPr>
          <a:xfrm>
            <a:off x="6330456" y="-11727"/>
            <a:ext cx="150055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</a:rPr>
              <a:t>N=1 Ortho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3937FE7E-583F-377D-A4E8-94C1E4FF6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0" y="-251014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96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76F8-8804-AA29-3643-A7A17B44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332" y="464357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540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A35BE-C001-5231-734D-2BBC823A0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812" y="1813474"/>
            <a:ext cx="10492906" cy="3996900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en-US" sz="2400" dirty="0">
              <a:latin typeface="Calibri Light"/>
              <a:ea typeface="Calibri Light"/>
              <a:cs typeface="Calibri Light"/>
            </a:endParaRPr>
          </a:p>
          <a:p>
            <a:r>
              <a:rPr lang="en-US" sz="2400" dirty="0">
                <a:latin typeface="Calibri Light"/>
                <a:ea typeface="+mn-lt"/>
                <a:cs typeface="+mn-lt"/>
              </a:rPr>
              <a:t>Assessing the </a:t>
            </a:r>
            <a:r>
              <a:rPr lang="en-US" sz="2400" err="1">
                <a:latin typeface="Calibri Light"/>
                <a:ea typeface="+mn-lt"/>
                <a:cs typeface="+mn-lt"/>
              </a:rPr>
              <a:t>utilisation</a:t>
            </a:r>
            <a:r>
              <a:rPr lang="en-US" sz="2400" dirty="0">
                <a:latin typeface="Calibri Light"/>
                <a:ea typeface="+mn-lt"/>
                <a:cs typeface="+mn-lt"/>
              </a:rPr>
              <a:t> the different types of </a:t>
            </a:r>
            <a:r>
              <a:rPr lang="en-US" sz="2400" err="1">
                <a:latin typeface="Calibri Light"/>
                <a:ea typeface="+mn-lt"/>
                <a:cs typeface="+mn-lt"/>
              </a:rPr>
              <a:t>Anaesthesia</a:t>
            </a:r>
            <a:r>
              <a:rPr lang="en-US" sz="2400" dirty="0">
                <a:latin typeface="Calibri Light"/>
                <a:ea typeface="+mn-lt"/>
                <a:cs typeface="+mn-lt"/>
              </a:rPr>
              <a:t> can provide insights into clinical practice patterns and help identify opportunities to increase other types of </a:t>
            </a:r>
            <a:r>
              <a:rPr lang="en-US" sz="2400" err="1">
                <a:latin typeface="Calibri Light"/>
                <a:ea typeface="+mn-lt"/>
                <a:cs typeface="+mn-lt"/>
              </a:rPr>
              <a:t>Anaesthesia</a:t>
            </a:r>
            <a:r>
              <a:rPr lang="en-US" sz="2400" dirty="0">
                <a:latin typeface="Calibri Light"/>
                <a:ea typeface="+mn-lt"/>
                <a:cs typeface="+mn-lt"/>
              </a:rPr>
              <a:t> use where appropriate and beneficial</a:t>
            </a:r>
            <a:endParaRPr lang="en-US" sz="2400">
              <a:latin typeface="Calibri Light"/>
              <a:ea typeface="Calibri"/>
              <a:cs typeface="Calibri"/>
            </a:endParaRPr>
          </a:p>
          <a:p>
            <a:r>
              <a:rPr lang="en-US" sz="2400" dirty="0">
                <a:latin typeface="Calibri Light"/>
                <a:ea typeface="Calibri Light"/>
                <a:cs typeface="Calibri Light"/>
              </a:rPr>
              <a:t>For example: Regional </a:t>
            </a:r>
            <a:r>
              <a:rPr lang="en-US" sz="2400" err="1">
                <a:latin typeface="Calibri Light"/>
                <a:ea typeface="Calibri Light"/>
                <a:cs typeface="Calibri Light"/>
              </a:rPr>
              <a:t>Anaesthesia</a:t>
            </a:r>
            <a:r>
              <a:rPr lang="en-US" sz="2400" dirty="0">
                <a:latin typeface="Calibri Light"/>
                <a:ea typeface="Calibri Light"/>
                <a:cs typeface="Calibri Light"/>
              </a:rPr>
              <a:t> has many benefits</a:t>
            </a:r>
            <a:br>
              <a:rPr lang="en-US" sz="2400" dirty="0">
                <a:latin typeface="Calibri Light"/>
                <a:ea typeface="Calibri Light"/>
                <a:cs typeface="Calibri Light"/>
              </a:rPr>
            </a:br>
            <a:r>
              <a:rPr lang="en-US" sz="2400" dirty="0">
                <a:latin typeface="Calibri Light"/>
                <a:ea typeface="Calibri Light"/>
                <a:cs typeface="Calibri Light"/>
              </a:rPr>
              <a:t>- Reduction in opioid use</a:t>
            </a:r>
            <a:br>
              <a:rPr lang="en-US" sz="2400" dirty="0">
                <a:latin typeface="Calibri Light"/>
                <a:ea typeface="Calibri Light"/>
                <a:cs typeface="Calibri Light"/>
              </a:rPr>
            </a:br>
            <a:r>
              <a:rPr lang="en-US" sz="2400" dirty="0">
                <a:latin typeface="Calibri Light"/>
                <a:ea typeface="Calibri Light"/>
                <a:cs typeface="Calibri Light"/>
              </a:rPr>
              <a:t>- Faster recovery</a:t>
            </a:r>
            <a:br>
              <a:rPr lang="en-US" sz="2400" dirty="0">
                <a:latin typeface="Calibri Light"/>
                <a:ea typeface="Calibri Light"/>
                <a:cs typeface="Calibri Light"/>
              </a:rPr>
            </a:br>
            <a:r>
              <a:rPr lang="en-US" sz="2400" dirty="0">
                <a:latin typeface="Calibri Light"/>
                <a:ea typeface="Calibri Light"/>
                <a:cs typeface="Calibri Light"/>
              </a:rPr>
              <a:t>- Fewer complications for certain procedures</a:t>
            </a:r>
            <a:endParaRPr lang="en-US" sz="2400" dirty="0">
              <a:latin typeface="Calibri Light"/>
              <a:ea typeface="+mn-lt"/>
              <a:cs typeface="+mn-lt"/>
            </a:endParaRPr>
          </a:p>
          <a:p>
            <a:r>
              <a:rPr lang="en-US" sz="2400" dirty="0">
                <a:latin typeface="Calibri Light"/>
                <a:ea typeface="+mn-lt"/>
                <a:cs typeface="+mn-lt"/>
              </a:rPr>
              <a:t>The aim of this audit was to evaluate trends in </a:t>
            </a:r>
            <a:r>
              <a:rPr lang="en-US" sz="2400" dirty="0" err="1">
                <a:latin typeface="Calibri Light"/>
                <a:ea typeface="+mn-lt"/>
                <a:cs typeface="+mn-lt"/>
              </a:rPr>
              <a:t>Anaesthesia</a:t>
            </a:r>
            <a:r>
              <a:rPr lang="en-US" sz="2400" dirty="0">
                <a:latin typeface="Calibri Light"/>
                <a:ea typeface="+mn-lt"/>
                <a:cs typeface="+mn-lt"/>
              </a:rPr>
              <a:t> Use and the delays in Postoperative Recovery Discharge</a:t>
            </a:r>
          </a:p>
          <a:p>
            <a:endParaRPr lang="en-US" sz="24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723709-0B29-65E6-2E2A-263476F33503}"/>
              </a:ext>
            </a:extLst>
          </p:cNvPr>
          <p:cNvSpPr/>
          <p:nvPr/>
        </p:nvSpPr>
        <p:spPr>
          <a:xfrm>
            <a:off x="334107" y="0"/>
            <a:ext cx="521676" cy="9261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3CC218C-68BE-F8CF-85C1-9678AB274A61}"/>
              </a:ext>
            </a:extLst>
          </p:cNvPr>
          <p:cNvSpPr/>
          <p:nvPr/>
        </p:nvSpPr>
        <p:spPr>
          <a:xfrm>
            <a:off x="334105" y="920260"/>
            <a:ext cx="252047" cy="47068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D5B217-FC91-ADB8-1A52-2FB946959D92}"/>
              </a:ext>
            </a:extLst>
          </p:cNvPr>
          <p:cNvSpPr/>
          <p:nvPr/>
        </p:nvSpPr>
        <p:spPr>
          <a:xfrm>
            <a:off x="322381" y="5709136"/>
            <a:ext cx="263769" cy="152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F3D94A-5C6E-CDEC-B113-1F0337B65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0DC1-ABB0-D7E0-AC0F-924DCF776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US" sz="7400">
                <a:ea typeface="Calibri Light"/>
                <a:cs typeface="Calibri Light"/>
              </a:rPr>
              <a:t>Overall doing well </a:t>
            </a:r>
          </a:p>
        </p:txBody>
      </p:sp>
    </p:spTree>
    <p:extLst>
      <p:ext uri="{BB962C8B-B14F-4D97-AF65-F5344CB8AC3E}">
        <p14:creationId xmlns:p14="http://schemas.microsoft.com/office/powerpoint/2010/main" val="330176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5B67-58F3-CCD8-F81D-917E1121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Methods</a:t>
            </a:r>
          </a:p>
        </p:txBody>
      </p:sp>
      <p:sp>
        <p:nvSpPr>
          <p:cNvPr id="3" name="TextBox 12">
            <a:extLst>
              <a:ext uri="{FF2B5EF4-FFF2-40B4-BE49-F238E27FC236}">
                <a16:creationId xmlns:a16="http://schemas.microsoft.com/office/drawing/2014/main" id="{A0333244-F886-5852-8CA8-6D9671E24B60}"/>
              </a:ext>
            </a:extLst>
          </p:cNvPr>
          <p:cNvSpPr txBox="1"/>
          <p:nvPr/>
        </p:nvSpPr>
        <p:spPr>
          <a:xfrm>
            <a:off x="409348" y="2207291"/>
            <a:ext cx="11425608" cy="3456968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latin typeface="Calibri Light"/>
              <a:ea typeface="Calibri Light"/>
              <a:cs typeface="Calibri Light"/>
            </a:endParaRP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Retrospective audit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Data pooled from: TH47 theatre report – </a:t>
            </a:r>
            <a:r>
              <a:rPr lang="en-US" sz="3600" i="1" err="1">
                <a:latin typeface="Calibri Light"/>
                <a:ea typeface="Calibri Light"/>
                <a:cs typeface="Calibri Light"/>
              </a:rPr>
              <a:t>Surginet</a:t>
            </a:r>
            <a:r>
              <a:rPr lang="en-US" sz="3600" i="1">
                <a:latin typeface="Calibri Light"/>
                <a:ea typeface="Calibri Light"/>
                <a:cs typeface="Calibri Light"/>
              </a:rPr>
              <a:t> cases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Time period: 1 Aug - 31 Nov 2024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>
                <a:latin typeface="Calibri Light"/>
                <a:ea typeface="Calibri Light"/>
                <a:cs typeface="Calibri Light"/>
              </a:rPr>
              <a:t>N = 2964</a:t>
            </a:r>
            <a:r>
              <a:rPr lang="en-US" sz="3600">
                <a:latin typeface="Calibri Light"/>
                <a:ea typeface="Calibri Light"/>
                <a:cs typeface="Calibri Ligh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155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467B8-85D4-5E35-6D10-80233A16F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333C58C-2798-82D9-45B9-924A5176A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70" y="711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8B8F55D4-7EE6-8345-9378-0971A40C0452}"/>
              </a:ext>
              <a:ext uri="{147F2762-F138-4A5C-976F-8EAC2B608ADB}">
                <a16:predDERef xmlns:a16="http://schemas.microsoft.com/office/drawing/2014/main" pred="{6829A841-4D8A-D833-E00D-74C61722A4D8}"/>
              </a:ext>
            </a:extLst>
          </p:cNvPr>
          <p:cNvGraphicFramePr>
            <a:graphicFrameLocks/>
          </p:cNvGraphicFramePr>
          <p:nvPr/>
        </p:nvGraphicFramePr>
        <p:xfrm>
          <a:off x="323" y="83501"/>
          <a:ext cx="11921800" cy="6154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741A3F84-E010-BB7B-0D46-0F9B1DB83670}"/>
              </a:ext>
            </a:extLst>
          </p:cNvPr>
          <p:cNvSpPr txBox="1">
            <a:spLocks/>
          </p:cNvSpPr>
          <p:nvPr/>
        </p:nvSpPr>
        <p:spPr>
          <a:xfrm>
            <a:off x="520391" y="6304174"/>
            <a:ext cx="11368020" cy="4553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>
                <a:ea typeface="Calibri Light"/>
                <a:cs typeface="Calibri Light"/>
              </a:rPr>
              <a:t>Graph 1: Pie graph demonstrating the percentage and number of each </a:t>
            </a:r>
            <a:r>
              <a:rPr lang="en-US" sz="2000" err="1">
                <a:ea typeface="Calibri Light"/>
                <a:cs typeface="Calibri Light"/>
              </a:rPr>
              <a:t>Anaesthesia</a:t>
            </a:r>
            <a:r>
              <a:rPr lang="en-US" sz="2000">
                <a:ea typeface="Calibri Light"/>
                <a:cs typeface="Calibri Light"/>
              </a:rPr>
              <a:t> used in the department 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DB3738F-E6A6-5DB2-4379-F68C7CFF5867}"/>
              </a:ext>
            </a:extLst>
          </p:cNvPr>
          <p:cNvCxnSpPr/>
          <p:nvPr/>
        </p:nvCxnSpPr>
        <p:spPr>
          <a:xfrm flipH="1">
            <a:off x="9374432" y="2219741"/>
            <a:ext cx="783" cy="46998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>
            <a:extLst>
              <a:ext uri="{FF2B5EF4-FFF2-40B4-BE49-F238E27FC236}">
                <a16:creationId xmlns:a16="http://schemas.microsoft.com/office/drawing/2014/main" id="{2C00BD44-4BAD-F7BA-25A8-F4940A74CB13}"/>
              </a:ext>
            </a:extLst>
          </p:cNvPr>
          <p:cNvSpPr txBox="1">
            <a:spLocks/>
          </p:cNvSpPr>
          <p:nvPr/>
        </p:nvSpPr>
        <p:spPr>
          <a:xfrm>
            <a:off x="8789679" y="2656473"/>
            <a:ext cx="3256997" cy="4608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1557 used General </a:t>
            </a:r>
            <a:r>
              <a:rPr lang="en-US" sz="1800" err="1">
                <a:ea typeface="Calibri Light"/>
                <a:cs typeface="Calibri Light"/>
              </a:rPr>
              <a:t>Anaesthesia</a:t>
            </a:r>
            <a:endParaRPr lang="en-US" sz="1800">
              <a:ea typeface="Calibri Light"/>
              <a:cs typeface="Calibri Light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367D4CB-7E77-4124-4160-719F0D89F452}"/>
              </a:ext>
            </a:extLst>
          </p:cNvPr>
          <p:cNvCxnSpPr/>
          <p:nvPr/>
        </p:nvCxnSpPr>
        <p:spPr>
          <a:xfrm>
            <a:off x="8215644" y="2219349"/>
            <a:ext cx="1152525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15094AA-EF6A-4C13-F50C-FD8A4C98BE65}"/>
              </a:ext>
            </a:extLst>
          </p:cNvPr>
          <p:cNvCxnSpPr>
            <a:cxnSpLocks/>
          </p:cNvCxnSpPr>
          <p:nvPr/>
        </p:nvCxnSpPr>
        <p:spPr>
          <a:xfrm flipH="1" flipV="1">
            <a:off x="2622345" y="1861458"/>
            <a:ext cx="783" cy="40631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C4EE969-ABDE-3D1D-0C49-BF8F25DF9D46}"/>
              </a:ext>
            </a:extLst>
          </p:cNvPr>
          <p:cNvCxnSpPr>
            <a:cxnSpLocks/>
          </p:cNvCxnSpPr>
          <p:nvPr/>
        </p:nvCxnSpPr>
        <p:spPr>
          <a:xfrm flipH="1">
            <a:off x="2625607" y="2267381"/>
            <a:ext cx="1076325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>
            <a:extLst>
              <a:ext uri="{FF2B5EF4-FFF2-40B4-BE49-F238E27FC236}">
                <a16:creationId xmlns:a16="http://schemas.microsoft.com/office/drawing/2014/main" id="{6D63BB52-FC13-5D7B-E6DD-55A5F46EA0A9}"/>
              </a:ext>
            </a:extLst>
          </p:cNvPr>
          <p:cNvSpPr txBox="1">
            <a:spLocks/>
          </p:cNvSpPr>
          <p:nvPr/>
        </p:nvSpPr>
        <p:spPr>
          <a:xfrm>
            <a:off x="510451" y="1366609"/>
            <a:ext cx="3072185" cy="4904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863 used Sedation </a:t>
            </a:r>
            <a:r>
              <a:rPr lang="en-US" sz="1800" err="1">
                <a:ea typeface="Calibri Light"/>
                <a:cs typeface="Calibri Light"/>
              </a:rPr>
              <a:t>Anaesthesia</a:t>
            </a:r>
            <a:endParaRPr lang="en-US" sz="1800">
              <a:ea typeface="Calibri Light"/>
              <a:cs typeface="Calibri Light"/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AD7F408F-5FD5-9865-E6A2-26C1AE15172E}"/>
              </a:ext>
            </a:extLst>
          </p:cNvPr>
          <p:cNvSpPr txBox="1">
            <a:spLocks/>
          </p:cNvSpPr>
          <p:nvPr/>
        </p:nvSpPr>
        <p:spPr>
          <a:xfrm>
            <a:off x="183720" y="3617521"/>
            <a:ext cx="2713095" cy="471381"/>
          </a:xfrm>
          <a:prstGeom prst="rect">
            <a:avLst/>
          </a:prstGeom>
          <a:ln w="12700">
            <a:noFill/>
          </a:ln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140 Neuraxial </a:t>
            </a:r>
            <a:r>
              <a:rPr lang="en-US" sz="1800" err="1">
                <a:ea typeface="Calibri Light"/>
                <a:cs typeface="Calibri Light"/>
              </a:rPr>
              <a:t>Anaesthesia</a:t>
            </a:r>
            <a:endParaRPr lang="en-US" sz="1800">
              <a:ea typeface="Calibri Light"/>
              <a:cs typeface="Calibri Light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6E1B37D-5AD8-AFBF-FCAC-31CC45CCEF48}"/>
              </a:ext>
            </a:extLst>
          </p:cNvPr>
          <p:cNvCxnSpPr/>
          <p:nvPr/>
        </p:nvCxnSpPr>
        <p:spPr>
          <a:xfrm flipH="1">
            <a:off x="2780199" y="3921256"/>
            <a:ext cx="978988" cy="91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CBFAFB5-2054-83D8-292E-CE93FB7BD371}"/>
              </a:ext>
            </a:extLst>
          </p:cNvPr>
          <p:cNvCxnSpPr>
            <a:cxnSpLocks/>
          </p:cNvCxnSpPr>
          <p:nvPr/>
        </p:nvCxnSpPr>
        <p:spPr>
          <a:xfrm flipH="1">
            <a:off x="3061906" y="4362512"/>
            <a:ext cx="312992" cy="1800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35FB21F-DA0D-F46D-6EDD-8335EED739D3}"/>
              </a:ext>
            </a:extLst>
          </p:cNvPr>
          <p:cNvCxnSpPr>
            <a:cxnSpLocks/>
          </p:cNvCxnSpPr>
          <p:nvPr/>
        </p:nvCxnSpPr>
        <p:spPr>
          <a:xfrm flipH="1">
            <a:off x="3379140" y="4367766"/>
            <a:ext cx="393348" cy="912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>
            <a:extLst>
              <a:ext uri="{FF2B5EF4-FFF2-40B4-BE49-F238E27FC236}">
                <a16:creationId xmlns:a16="http://schemas.microsoft.com/office/drawing/2014/main" id="{D9B1C299-103C-DAEB-22DC-6CED568827D3}"/>
              </a:ext>
            </a:extLst>
          </p:cNvPr>
          <p:cNvSpPr txBox="1">
            <a:spLocks/>
          </p:cNvSpPr>
          <p:nvPr/>
        </p:nvSpPr>
        <p:spPr>
          <a:xfrm>
            <a:off x="1034648" y="5125755"/>
            <a:ext cx="2984462" cy="5104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25 used Local </a:t>
            </a:r>
            <a:r>
              <a:rPr lang="en-US" sz="1800" err="1">
                <a:ea typeface="Calibri Light"/>
                <a:cs typeface="Calibri Light"/>
              </a:rPr>
              <a:t>Anaesthesia</a:t>
            </a:r>
            <a:endParaRPr lang="en-US" sz="1800">
              <a:ea typeface="Calibri Light"/>
              <a:cs typeface="Calibri Light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1BA1050-2338-099F-7056-F8DCE54FAF05}"/>
              </a:ext>
            </a:extLst>
          </p:cNvPr>
          <p:cNvCxnSpPr>
            <a:cxnSpLocks/>
          </p:cNvCxnSpPr>
          <p:nvPr/>
        </p:nvCxnSpPr>
        <p:spPr>
          <a:xfrm flipH="1">
            <a:off x="3821997" y="5087471"/>
            <a:ext cx="286533" cy="26996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452D96-2BB3-E445-3B06-5872058CAEE3}"/>
              </a:ext>
            </a:extLst>
          </p:cNvPr>
          <p:cNvCxnSpPr>
            <a:cxnSpLocks/>
          </p:cNvCxnSpPr>
          <p:nvPr/>
        </p:nvCxnSpPr>
        <p:spPr>
          <a:xfrm flipH="1">
            <a:off x="4117504" y="5092724"/>
            <a:ext cx="658636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itle 1">
            <a:extLst>
              <a:ext uri="{FF2B5EF4-FFF2-40B4-BE49-F238E27FC236}">
                <a16:creationId xmlns:a16="http://schemas.microsoft.com/office/drawing/2014/main" id="{6C55E8EF-9216-7F89-72B1-AE48F7167691}"/>
              </a:ext>
            </a:extLst>
          </p:cNvPr>
          <p:cNvSpPr txBox="1">
            <a:spLocks/>
          </p:cNvSpPr>
          <p:nvPr/>
        </p:nvSpPr>
        <p:spPr>
          <a:xfrm>
            <a:off x="662142" y="4394094"/>
            <a:ext cx="3099794" cy="5065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379 used Regional </a:t>
            </a:r>
            <a:r>
              <a:rPr lang="en-US" sz="1800" err="1">
                <a:ea typeface="Calibri Light"/>
                <a:cs typeface="Calibri Light"/>
              </a:rPr>
              <a:t>Anaesthesia</a:t>
            </a:r>
          </a:p>
        </p:txBody>
      </p:sp>
    </p:spTree>
    <p:extLst>
      <p:ext uri="{BB962C8B-B14F-4D97-AF65-F5344CB8AC3E}">
        <p14:creationId xmlns:p14="http://schemas.microsoft.com/office/powerpoint/2010/main" val="369876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B5D25-AC04-04D6-D4AA-A55F30F70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34D56B7-9BF1-1BA7-66AA-54747995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70" y="711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Limitations...</a:t>
            </a:r>
            <a:endParaRPr lang="en-US"/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3760901-7B28-2859-F96D-7EDA3472327D}"/>
              </a:ext>
            </a:extLst>
          </p:cNvPr>
          <p:cNvSpPr txBox="1"/>
          <p:nvPr/>
        </p:nvSpPr>
        <p:spPr>
          <a:xfrm>
            <a:off x="548561" y="1555194"/>
            <a:ext cx="11103223" cy="3449642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latin typeface="Calibri Light"/>
              <a:ea typeface="Calibri Light"/>
              <a:cs typeface="Calibri Light"/>
            </a:endParaRP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TH47 theatre report data </a:t>
            </a:r>
            <a:r>
              <a:rPr lang="en-US" sz="3600" i="1">
                <a:latin typeface="Calibri Light"/>
                <a:ea typeface="Calibri Light"/>
                <a:cs typeface="Calibri Light"/>
              </a:rPr>
              <a:t>(</a:t>
            </a:r>
            <a:r>
              <a:rPr lang="en-US" sz="3600" i="1" err="1">
                <a:latin typeface="Calibri Light"/>
                <a:ea typeface="Calibri Light"/>
                <a:cs typeface="Calibri Light"/>
              </a:rPr>
              <a:t>Surginet</a:t>
            </a:r>
            <a:r>
              <a:rPr lang="en-US" sz="3600" i="1">
                <a:latin typeface="Calibri Light"/>
                <a:ea typeface="Calibri Light"/>
                <a:cs typeface="Calibri Light"/>
              </a:rPr>
              <a:t> cases)</a:t>
            </a:r>
            <a:r>
              <a:rPr lang="en-US" sz="3600">
                <a:latin typeface="Calibri Light"/>
                <a:ea typeface="Calibri Light"/>
                <a:cs typeface="Calibri Light"/>
              </a:rPr>
              <a:t> only allows for one type of Anaesthesia to be recorded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>
              <a:latin typeface="Calibri Light"/>
              <a:ea typeface="Calibri Light"/>
              <a:cs typeface="Calibri Light"/>
            </a:endParaRP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New data from </a:t>
            </a:r>
            <a:r>
              <a:rPr lang="en-US" sz="3600" i="1" err="1">
                <a:latin typeface="Calibri Light"/>
                <a:ea typeface="Calibri Light"/>
                <a:cs typeface="Calibri Light"/>
              </a:rPr>
              <a:t>Surginet</a:t>
            </a:r>
            <a:r>
              <a:rPr lang="en-US" sz="3600" i="1">
                <a:latin typeface="Calibri Light"/>
                <a:ea typeface="Calibri Light"/>
                <a:cs typeface="Calibri Light"/>
              </a:rPr>
              <a:t> </a:t>
            </a:r>
            <a:r>
              <a:rPr lang="en-US" sz="3600" i="1" err="1">
                <a:latin typeface="Calibri Light"/>
                <a:ea typeface="Calibri Light"/>
                <a:cs typeface="Calibri Light"/>
              </a:rPr>
              <a:t>Aaesthesia</a:t>
            </a:r>
            <a:r>
              <a:rPr lang="en-US" sz="3600">
                <a:latin typeface="Calibri Light"/>
                <a:ea typeface="Calibri Light"/>
                <a:cs typeface="Calibri Light"/>
              </a:rPr>
              <a:t> records allows for multiple types of Anaesthesia to be recorded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3509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AB6E0-F6D0-8C3C-4FFC-50D714D3C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3871B-0901-71E2-2277-658EE2DAF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More data ...</a:t>
            </a:r>
            <a:endParaRPr lang="en-US" sz="5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12">
            <a:extLst>
              <a:ext uri="{FF2B5EF4-FFF2-40B4-BE49-F238E27FC236}">
                <a16:creationId xmlns:a16="http://schemas.microsoft.com/office/drawing/2014/main" id="{7F0A03AE-0783-B60F-E082-4D8B88EC2381}"/>
              </a:ext>
            </a:extLst>
          </p:cNvPr>
          <p:cNvSpPr txBox="1"/>
          <p:nvPr/>
        </p:nvSpPr>
        <p:spPr>
          <a:xfrm>
            <a:off x="805002" y="1818964"/>
            <a:ext cx="11095897" cy="3845295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>
              <a:latin typeface="Calibri Light"/>
              <a:ea typeface="Calibri Light"/>
              <a:cs typeface="Calibri Light"/>
            </a:endParaRP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Data pooled from: </a:t>
            </a:r>
            <a:r>
              <a:rPr lang="en-US" sz="3600" err="1">
                <a:latin typeface="Calibri Light"/>
                <a:ea typeface="Calibri Light"/>
                <a:cs typeface="Calibri Light"/>
              </a:rPr>
              <a:t>S</a:t>
            </a:r>
            <a:r>
              <a:rPr lang="en-US" sz="3600" i="1" err="1">
                <a:latin typeface="Calibri Light"/>
                <a:ea typeface="Calibri Light"/>
                <a:cs typeface="Calibri Light"/>
              </a:rPr>
              <a:t>urginet</a:t>
            </a:r>
            <a:r>
              <a:rPr lang="en-US" sz="3600" i="1">
                <a:latin typeface="Calibri Light"/>
                <a:ea typeface="Calibri Light"/>
                <a:cs typeface="Calibri Light"/>
              </a:rPr>
              <a:t> Anesthesia</a:t>
            </a:r>
            <a:r>
              <a:rPr lang="en-US" sz="3600">
                <a:latin typeface="Calibri Light"/>
                <a:ea typeface="Calibri Light"/>
                <a:cs typeface="Calibri Light"/>
              </a:rPr>
              <a:t> records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>
                <a:latin typeface="Calibri Light"/>
                <a:ea typeface="Calibri Light"/>
                <a:cs typeface="Calibri Light"/>
              </a:rPr>
              <a:t>Time period: 1 Aug - 31 Nov 2024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>
                <a:latin typeface="Calibri Light"/>
                <a:ea typeface="Calibri Light"/>
                <a:cs typeface="Calibri Light"/>
              </a:rPr>
              <a:t>N = 2735</a:t>
            </a:r>
            <a:endParaRPr lang="en-US" sz="360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8356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7D6D8-33B2-250D-338E-621EF9E82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5147F70-1E80-9457-0EF7-8847F9696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42" y="-324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A02DC7E-D59A-4770-11A0-07E3D4AB7B78}"/>
              </a:ext>
            </a:extLst>
          </p:cNvPr>
          <p:cNvSpPr txBox="1">
            <a:spLocks/>
          </p:cNvSpPr>
          <p:nvPr/>
        </p:nvSpPr>
        <p:spPr>
          <a:xfrm>
            <a:off x="1619318" y="6403780"/>
            <a:ext cx="9241586" cy="5009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>
                <a:ea typeface="Calibri Light"/>
                <a:cs typeface="Calibri Light"/>
              </a:rPr>
              <a:t>Graph 2: Pie graph demonstrating the percentage of each </a:t>
            </a:r>
            <a:r>
              <a:rPr lang="en-US" sz="2000" err="1">
                <a:ea typeface="Calibri Light"/>
                <a:cs typeface="Calibri Light"/>
              </a:rPr>
              <a:t>Anaesthesia</a:t>
            </a:r>
            <a:r>
              <a:rPr lang="en-US" sz="2000">
                <a:ea typeface="Calibri Light"/>
                <a:cs typeface="Calibri Light"/>
              </a:rPr>
              <a:t> used in the department (</a:t>
            </a:r>
            <a:r>
              <a:rPr lang="en-US" sz="2000" i="1" err="1">
                <a:ea typeface="Calibri Light"/>
                <a:cs typeface="Calibri Light"/>
              </a:rPr>
              <a:t>Surignet</a:t>
            </a:r>
            <a:r>
              <a:rPr lang="en-US" sz="2000" i="1">
                <a:ea typeface="Calibri Light"/>
                <a:cs typeface="Calibri Light"/>
              </a:rPr>
              <a:t> </a:t>
            </a:r>
            <a:r>
              <a:rPr lang="en-US" sz="2000" i="1" err="1">
                <a:ea typeface="Calibri Light"/>
                <a:cs typeface="Calibri Light"/>
              </a:rPr>
              <a:t>Anaesthesia</a:t>
            </a:r>
            <a:r>
              <a:rPr lang="en-US" sz="2000">
                <a:ea typeface="Calibri Light"/>
                <a:cs typeface="Calibri Light"/>
              </a:rPr>
              <a:t> records)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4A3F2447-3327-CAB5-2BB3-0C579B9FCEC8}"/>
              </a:ext>
              <a:ext uri="{147F2762-F138-4A5C-976F-8EAC2B608ADB}">
                <a16:predDERef xmlns:a16="http://schemas.microsoft.com/office/drawing/2014/main" pred="{2EFC5144-C2D5-59D1-E2BA-B87EB6E819E3}"/>
              </a:ext>
            </a:extLst>
          </p:cNvPr>
          <p:cNvGraphicFramePr>
            <a:graphicFrameLocks/>
          </p:cNvGraphicFramePr>
          <p:nvPr/>
        </p:nvGraphicFramePr>
        <p:xfrm>
          <a:off x="-1260003" y="717620"/>
          <a:ext cx="13002360" cy="5937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0506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9EE8E4-D8A0-31A1-A09F-F8A3572B8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F342-5729-17C6-173A-5539CFD0F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US" sz="7400">
                <a:ea typeface="Calibri Light"/>
                <a:cs typeface="Calibri Light"/>
              </a:rPr>
              <a:t>So what?</a:t>
            </a:r>
          </a:p>
        </p:txBody>
      </p:sp>
    </p:spTree>
    <p:extLst>
      <p:ext uri="{BB962C8B-B14F-4D97-AF65-F5344CB8AC3E}">
        <p14:creationId xmlns:p14="http://schemas.microsoft.com/office/powerpoint/2010/main" val="408749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EA046-40B5-67C3-F899-DC5B3013A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D8820F-84C9-11BF-E8BE-D5D77889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7" y="-83684"/>
            <a:ext cx="2305632" cy="9697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ea typeface="Calibri Light"/>
                <a:cs typeface="Calibri Light"/>
              </a:rPr>
              <a:t>Results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059496-3E8B-C107-87AB-8899CA0206C2}"/>
              </a:ext>
            </a:extLst>
          </p:cNvPr>
          <p:cNvSpPr txBox="1">
            <a:spLocks/>
          </p:cNvSpPr>
          <p:nvPr/>
        </p:nvSpPr>
        <p:spPr>
          <a:xfrm>
            <a:off x="2672930" y="6246075"/>
            <a:ext cx="7483056" cy="51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>
                <a:ea typeface="Calibri Light"/>
                <a:cs typeface="Calibri Light"/>
              </a:rPr>
              <a:t>Graph 3: </a:t>
            </a:r>
            <a:r>
              <a:rPr lang="en-US" sz="2000">
                <a:ea typeface="Calibri Light"/>
                <a:cs typeface="Calibri Light"/>
              </a:rPr>
              <a:t>Pie graph demonstrating percentage of surgeries per specialty</a:t>
            </a:r>
            <a:endParaRPr lang="en-US" sz="4000">
              <a:ea typeface="Calibri Light"/>
              <a:cs typeface="Calibri Ligh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747061B-B34A-2EA7-92A9-EDA58280076C}"/>
              </a:ext>
              <a:ext uri="{147F2762-F138-4A5C-976F-8EAC2B608ADB}">
                <a16:predDERef xmlns:a16="http://schemas.microsoft.com/office/drawing/2014/main" pred="{67B30395-4075-70C4-8750-81D23A6B7976}"/>
              </a:ext>
            </a:extLst>
          </p:cNvPr>
          <p:cNvGraphicFramePr>
            <a:graphicFrameLocks/>
          </p:cNvGraphicFramePr>
          <p:nvPr/>
        </p:nvGraphicFramePr>
        <p:xfrm>
          <a:off x="1068340" y="802099"/>
          <a:ext cx="10059886" cy="5837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A59D21C-A1C7-551B-D33D-AAC9C7CAA8CF}"/>
              </a:ext>
            </a:extLst>
          </p:cNvPr>
          <p:cNvCxnSpPr/>
          <p:nvPr/>
        </p:nvCxnSpPr>
        <p:spPr>
          <a:xfrm>
            <a:off x="7808641" y="2962840"/>
            <a:ext cx="385436" cy="33428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24B3524-2955-1A5B-6B4E-4C51BAD66949}"/>
              </a:ext>
            </a:extLst>
          </p:cNvPr>
          <p:cNvCxnSpPr/>
          <p:nvPr/>
        </p:nvCxnSpPr>
        <p:spPr>
          <a:xfrm>
            <a:off x="7317125" y="2962449"/>
            <a:ext cx="494909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D8C404EB-AED5-4B08-CD53-CE0E40BFD999}"/>
              </a:ext>
            </a:extLst>
          </p:cNvPr>
          <p:cNvSpPr txBox="1">
            <a:spLocks/>
          </p:cNvSpPr>
          <p:nvPr/>
        </p:nvSpPr>
        <p:spPr>
          <a:xfrm>
            <a:off x="7788707" y="3411265"/>
            <a:ext cx="1691131" cy="5774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944 General Surgery cases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8868591-D9C9-C237-F0FC-B01BEA9B6DCF}"/>
              </a:ext>
            </a:extLst>
          </p:cNvPr>
          <p:cNvCxnSpPr>
            <a:cxnSpLocks/>
          </p:cNvCxnSpPr>
          <p:nvPr/>
        </p:nvCxnSpPr>
        <p:spPr>
          <a:xfrm>
            <a:off x="7312153" y="5559993"/>
            <a:ext cx="366226" cy="33428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0D0D1CF-F5B8-2668-19D4-1D10426D1FCE}"/>
              </a:ext>
            </a:extLst>
          </p:cNvPr>
          <p:cNvCxnSpPr>
            <a:cxnSpLocks/>
          </p:cNvCxnSpPr>
          <p:nvPr/>
        </p:nvCxnSpPr>
        <p:spPr>
          <a:xfrm>
            <a:off x="6820032" y="5559054"/>
            <a:ext cx="475699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1FBEB99A-5B10-6963-6521-203AFC547769}"/>
              </a:ext>
            </a:extLst>
          </p:cNvPr>
          <p:cNvSpPr txBox="1">
            <a:spLocks/>
          </p:cNvSpPr>
          <p:nvPr/>
        </p:nvSpPr>
        <p:spPr>
          <a:xfrm>
            <a:off x="7519327" y="5663756"/>
            <a:ext cx="2651634" cy="539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882 Plastics cases 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6EF4D87-D100-E17B-1C5D-0D46306C39ED}"/>
              </a:ext>
            </a:extLst>
          </p:cNvPr>
          <p:cNvCxnSpPr>
            <a:cxnSpLocks/>
          </p:cNvCxnSpPr>
          <p:nvPr/>
        </p:nvCxnSpPr>
        <p:spPr>
          <a:xfrm flipH="1" flipV="1">
            <a:off x="3573513" y="1657759"/>
            <a:ext cx="230426" cy="166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47D80F5-8F46-2DF2-50B8-531AAAAD60C1}"/>
              </a:ext>
            </a:extLst>
          </p:cNvPr>
          <p:cNvCxnSpPr>
            <a:cxnSpLocks/>
          </p:cNvCxnSpPr>
          <p:nvPr/>
        </p:nvCxnSpPr>
        <p:spPr>
          <a:xfrm>
            <a:off x="3803022" y="1824121"/>
            <a:ext cx="66938" cy="293186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D9EDE58-6CF9-A3BF-DD73-DEABA6B8CA36}"/>
              </a:ext>
            </a:extLst>
          </p:cNvPr>
          <p:cNvCxnSpPr>
            <a:cxnSpLocks/>
          </p:cNvCxnSpPr>
          <p:nvPr/>
        </p:nvCxnSpPr>
        <p:spPr>
          <a:xfrm flipV="1">
            <a:off x="2763513" y="3237704"/>
            <a:ext cx="349365" cy="937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EAA5A96-F6C5-8F93-BF40-F5DACD9D582D}"/>
              </a:ext>
            </a:extLst>
          </p:cNvPr>
          <p:cNvCxnSpPr>
            <a:cxnSpLocks/>
          </p:cNvCxnSpPr>
          <p:nvPr/>
        </p:nvCxnSpPr>
        <p:spPr>
          <a:xfrm flipH="1">
            <a:off x="2403334" y="3233630"/>
            <a:ext cx="355688" cy="11508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>
            <a:extLst>
              <a:ext uri="{FF2B5EF4-FFF2-40B4-BE49-F238E27FC236}">
                <a16:creationId xmlns:a16="http://schemas.microsoft.com/office/drawing/2014/main" id="{43B94611-F33D-20FF-70FC-A7EDAB509D74}"/>
              </a:ext>
            </a:extLst>
          </p:cNvPr>
          <p:cNvSpPr txBox="1">
            <a:spLocks/>
          </p:cNvSpPr>
          <p:nvPr/>
        </p:nvSpPr>
        <p:spPr>
          <a:xfrm>
            <a:off x="887985" y="2992351"/>
            <a:ext cx="1568376" cy="539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280 ENT cases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B641E14-E187-75C6-4C12-4F530D2457D6}"/>
              </a:ext>
            </a:extLst>
          </p:cNvPr>
          <p:cNvCxnSpPr>
            <a:cxnSpLocks/>
          </p:cNvCxnSpPr>
          <p:nvPr/>
        </p:nvCxnSpPr>
        <p:spPr>
          <a:xfrm flipV="1">
            <a:off x="2958479" y="4665704"/>
            <a:ext cx="233951" cy="27048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A161230-3E09-1463-575B-2B0AE6122D70}"/>
              </a:ext>
            </a:extLst>
          </p:cNvPr>
          <p:cNvCxnSpPr>
            <a:cxnSpLocks/>
          </p:cNvCxnSpPr>
          <p:nvPr/>
        </p:nvCxnSpPr>
        <p:spPr>
          <a:xfrm flipH="1">
            <a:off x="2895978" y="4936579"/>
            <a:ext cx="63412" cy="29253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1">
            <a:extLst>
              <a:ext uri="{FF2B5EF4-FFF2-40B4-BE49-F238E27FC236}">
                <a16:creationId xmlns:a16="http://schemas.microsoft.com/office/drawing/2014/main" id="{59157DD9-1416-AC3B-D20A-F0EFF7DA171E}"/>
              </a:ext>
            </a:extLst>
          </p:cNvPr>
          <p:cNvSpPr txBox="1">
            <a:spLocks/>
          </p:cNvSpPr>
          <p:nvPr/>
        </p:nvSpPr>
        <p:spPr>
          <a:xfrm>
            <a:off x="1372100" y="5138679"/>
            <a:ext cx="2651634" cy="539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331 Gastro cases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50043F9-5C82-F208-2EB2-5CBD3380493B}"/>
              </a:ext>
            </a:extLst>
          </p:cNvPr>
          <p:cNvSpPr txBox="1">
            <a:spLocks/>
          </p:cNvSpPr>
          <p:nvPr/>
        </p:nvSpPr>
        <p:spPr>
          <a:xfrm>
            <a:off x="2249855" y="1214350"/>
            <a:ext cx="1773737" cy="501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273 Gynae cases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65C055-C0C8-F559-DD82-42E1FB93B6F6}"/>
              </a:ext>
            </a:extLst>
          </p:cNvPr>
          <p:cNvCxnSpPr>
            <a:cxnSpLocks/>
          </p:cNvCxnSpPr>
          <p:nvPr/>
        </p:nvCxnSpPr>
        <p:spPr>
          <a:xfrm flipH="1" flipV="1">
            <a:off x="4049087" y="1144354"/>
            <a:ext cx="230426" cy="16675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BE3F772-44AB-4997-18F8-CDF9D08CDB65}"/>
              </a:ext>
            </a:extLst>
          </p:cNvPr>
          <p:cNvCxnSpPr>
            <a:cxnSpLocks/>
          </p:cNvCxnSpPr>
          <p:nvPr/>
        </p:nvCxnSpPr>
        <p:spPr>
          <a:xfrm>
            <a:off x="4278596" y="1310716"/>
            <a:ext cx="66938" cy="293186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681E5624-D114-2880-D0B4-23CFC7BCE807}"/>
              </a:ext>
            </a:extLst>
          </p:cNvPr>
          <p:cNvSpPr txBox="1">
            <a:spLocks/>
          </p:cNvSpPr>
          <p:nvPr/>
        </p:nvSpPr>
        <p:spPr>
          <a:xfrm>
            <a:off x="2871667" y="562138"/>
            <a:ext cx="2651634" cy="539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124 </a:t>
            </a:r>
            <a:r>
              <a:rPr lang="en-US" sz="1800" err="1">
                <a:ea typeface="Calibri Light"/>
                <a:cs typeface="Calibri Light"/>
              </a:rPr>
              <a:t>Obs</a:t>
            </a:r>
            <a:r>
              <a:rPr lang="en-US" sz="1800">
                <a:ea typeface="Calibri Light"/>
                <a:cs typeface="Calibri Light"/>
              </a:rPr>
              <a:t> cases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AC07BB2-0DCE-777E-F281-011FF8DFE0DB}"/>
              </a:ext>
            </a:extLst>
          </p:cNvPr>
          <p:cNvCxnSpPr>
            <a:cxnSpLocks/>
          </p:cNvCxnSpPr>
          <p:nvPr/>
        </p:nvCxnSpPr>
        <p:spPr>
          <a:xfrm>
            <a:off x="6388025" y="1063652"/>
            <a:ext cx="366226" cy="33428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AFA42EC-AA02-976E-A50F-E16A92375191}"/>
              </a:ext>
            </a:extLst>
          </p:cNvPr>
          <p:cNvCxnSpPr>
            <a:cxnSpLocks/>
          </p:cNvCxnSpPr>
          <p:nvPr/>
        </p:nvCxnSpPr>
        <p:spPr>
          <a:xfrm>
            <a:off x="5895904" y="1062713"/>
            <a:ext cx="475699" cy="913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ED6D510B-4FFC-AFBE-D826-5C502F636F94}"/>
              </a:ext>
            </a:extLst>
          </p:cNvPr>
          <p:cNvSpPr txBox="1">
            <a:spLocks/>
          </p:cNvSpPr>
          <p:nvPr/>
        </p:nvSpPr>
        <p:spPr>
          <a:xfrm>
            <a:off x="6595199" y="1167415"/>
            <a:ext cx="2651634" cy="539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14 </a:t>
            </a:r>
            <a:r>
              <a:rPr lang="en-US" sz="1800" err="1">
                <a:ea typeface="Calibri Light"/>
                <a:cs typeface="Calibri Light"/>
              </a:rPr>
              <a:t>Paeds</a:t>
            </a:r>
            <a:r>
              <a:rPr lang="en-US" sz="1800">
                <a:ea typeface="Calibri Light"/>
                <a:cs typeface="Calibri Light"/>
              </a:rPr>
              <a:t> cases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387BE30-E80E-4CE0-E914-920F083E256D}"/>
              </a:ext>
            </a:extLst>
          </p:cNvPr>
          <p:cNvCxnSpPr>
            <a:cxnSpLocks/>
          </p:cNvCxnSpPr>
          <p:nvPr/>
        </p:nvCxnSpPr>
        <p:spPr>
          <a:xfrm flipV="1">
            <a:off x="4549875" y="578787"/>
            <a:ext cx="255734" cy="32503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55846F2-5629-E4FC-3368-EE85C22F8C93}"/>
              </a:ext>
            </a:extLst>
          </p:cNvPr>
          <p:cNvCxnSpPr>
            <a:cxnSpLocks/>
          </p:cNvCxnSpPr>
          <p:nvPr/>
        </p:nvCxnSpPr>
        <p:spPr>
          <a:xfrm flipV="1">
            <a:off x="5135197" y="828295"/>
            <a:ext cx="601606" cy="10886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3DC1DCC6-726F-EC7F-8BC3-89E4F986D511}"/>
              </a:ext>
            </a:extLst>
          </p:cNvPr>
          <p:cNvSpPr txBox="1">
            <a:spLocks/>
          </p:cNvSpPr>
          <p:nvPr/>
        </p:nvSpPr>
        <p:spPr>
          <a:xfrm>
            <a:off x="4719089" y="87647"/>
            <a:ext cx="1691131" cy="5774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69 Ortho cases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B43CB03-876C-3BF9-EE26-7D2B112F0D14}"/>
              </a:ext>
            </a:extLst>
          </p:cNvPr>
          <p:cNvSpPr txBox="1">
            <a:spLocks/>
          </p:cNvSpPr>
          <p:nvPr/>
        </p:nvSpPr>
        <p:spPr>
          <a:xfrm>
            <a:off x="5736295" y="377856"/>
            <a:ext cx="2206946" cy="5657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ea typeface="Calibri Light"/>
                <a:cs typeface="Calibri Light"/>
              </a:rPr>
              <a:t>47  Vascular cases</a:t>
            </a:r>
          </a:p>
        </p:txBody>
      </p:sp>
    </p:spTree>
    <p:extLst>
      <p:ext uri="{BB962C8B-B14F-4D97-AF65-F5344CB8AC3E}">
        <p14:creationId xmlns:p14="http://schemas.microsoft.com/office/powerpoint/2010/main" val="45063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545</Words>
  <Application>Microsoft Macintosh PowerPoint</Application>
  <PresentationFormat>Widescreen</PresentationFormat>
  <Paragraphs>111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Aptos</vt:lpstr>
      <vt:lpstr>Aptos Display</vt:lpstr>
      <vt:lpstr>Aptos Narrow</vt:lpstr>
      <vt:lpstr>Arial</vt:lpstr>
      <vt:lpstr>Calibri</vt:lpstr>
      <vt:lpstr>Calibri Light</vt:lpstr>
      <vt:lpstr>office theme</vt:lpstr>
      <vt:lpstr>Trends in Anaesthesia Use and Delays in Postoperative Recovery Discharge </vt:lpstr>
      <vt:lpstr>Introduction</vt:lpstr>
      <vt:lpstr>Methods</vt:lpstr>
      <vt:lpstr>Results</vt:lpstr>
      <vt:lpstr>Limitations...</vt:lpstr>
      <vt:lpstr>More data ...</vt:lpstr>
      <vt:lpstr>Results</vt:lpstr>
      <vt:lpstr>So what?</vt:lpstr>
      <vt:lpstr>Results</vt:lpstr>
      <vt:lpstr>PowerPoint Presentation</vt:lpstr>
      <vt:lpstr>Results</vt:lpstr>
      <vt:lpstr>Results</vt:lpstr>
      <vt:lpstr>Results</vt:lpstr>
      <vt:lpstr>PowerPoint Presentation</vt:lpstr>
      <vt:lpstr>Recovery Delays</vt:lpstr>
      <vt:lpstr>Recovery Delays</vt:lpstr>
      <vt:lpstr>Results</vt:lpstr>
      <vt:lpstr>Results</vt:lpstr>
      <vt:lpstr>Results</vt:lpstr>
      <vt:lpstr>Overall doing well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Alpha Tung (Western Sydney LHD)</cp:lastModifiedBy>
  <cp:revision>12</cp:revision>
  <dcterms:created xsi:type="dcterms:W3CDTF">2025-07-02T10:41:44Z</dcterms:created>
  <dcterms:modified xsi:type="dcterms:W3CDTF">2025-07-02T10:49:05Z</dcterms:modified>
</cp:coreProperties>
</file>